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140753876" r:id="rId2"/>
    <p:sldId id="2140753877" r:id="rId3"/>
    <p:sldId id="2140753872" r:id="rId4"/>
    <p:sldId id="2140753873" r:id="rId5"/>
    <p:sldId id="2140753858" r:id="rId6"/>
    <p:sldId id="1795" r:id="rId7"/>
    <p:sldId id="2140753878" r:id="rId8"/>
    <p:sldId id="2140753819" r:id="rId9"/>
    <p:sldId id="1833" r:id="rId10"/>
    <p:sldId id="2140753814" r:id="rId11"/>
    <p:sldId id="2140753815" r:id="rId12"/>
    <p:sldId id="2140753895" r:id="rId13"/>
    <p:sldId id="2140753880" r:id="rId14"/>
    <p:sldId id="2140753816" r:id="rId15"/>
    <p:sldId id="2140753861" r:id="rId16"/>
    <p:sldId id="2140753817" r:id="rId17"/>
    <p:sldId id="2140753896" r:id="rId18"/>
    <p:sldId id="2140753881" r:id="rId19"/>
    <p:sldId id="2140753897" r:id="rId20"/>
    <p:sldId id="2140753882" r:id="rId21"/>
    <p:sldId id="2140753898" r:id="rId22"/>
    <p:sldId id="2140753883" r:id="rId23"/>
    <p:sldId id="2140753884" r:id="rId24"/>
    <p:sldId id="2140753899" r:id="rId25"/>
    <p:sldId id="2140753886" r:id="rId26"/>
    <p:sldId id="2140753885" r:id="rId27"/>
    <p:sldId id="2140753900" r:id="rId28"/>
    <p:sldId id="2140753887" r:id="rId29"/>
    <p:sldId id="2140753901" r:id="rId30"/>
    <p:sldId id="2140753889" r:id="rId31"/>
    <p:sldId id="2140753888" r:id="rId32"/>
    <p:sldId id="2140753902" r:id="rId33"/>
    <p:sldId id="2140753890" r:id="rId34"/>
    <p:sldId id="2140753903" r:id="rId35"/>
    <p:sldId id="2140753891" r:id="rId36"/>
    <p:sldId id="2140753892" r:id="rId37"/>
    <p:sldId id="2140753904" r:id="rId38"/>
    <p:sldId id="2140753893" r:id="rId39"/>
    <p:sldId id="2140753879" r:id="rId40"/>
    <p:sldId id="2140753894" r:id="rId41"/>
    <p:sldId id="262" r:id="rId42"/>
    <p:sldId id="263" r:id="rId43"/>
    <p:sldId id="26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C12F91-C5C4-5145-8FDB-611B9A0854BE}">
          <p14:sldIdLst>
            <p14:sldId id="2140753876"/>
            <p14:sldId id="2140753877"/>
            <p14:sldId id="2140753872"/>
            <p14:sldId id="2140753873"/>
            <p14:sldId id="2140753858"/>
            <p14:sldId id="1795"/>
            <p14:sldId id="2140753878"/>
            <p14:sldId id="2140753819"/>
            <p14:sldId id="1833"/>
            <p14:sldId id="2140753814"/>
            <p14:sldId id="2140753815"/>
            <p14:sldId id="2140753895"/>
            <p14:sldId id="2140753880"/>
            <p14:sldId id="2140753816"/>
            <p14:sldId id="2140753861"/>
            <p14:sldId id="2140753817"/>
            <p14:sldId id="2140753896"/>
            <p14:sldId id="2140753881"/>
            <p14:sldId id="2140753897"/>
            <p14:sldId id="2140753882"/>
            <p14:sldId id="2140753898"/>
            <p14:sldId id="2140753883"/>
            <p14:sldId id="2140753884"/>
            <p14:sldId id="2140753899"/>
            <p14:sldId id="2140753886"/>
            <p14:sldId id="2140753885"/>
            <p14:sldId id="2140753900"/>
            <p14:sldId id="2140753887"/>
            <p14:sldId id="2140753901"/>
            <p14:sldId id="2140753889"/>
            <p14:sldId id="2140753888"/>
            <p14:sldId id="2140753902"/>
            <p14:sldId id="2140753890"/>
            <p14:sldId id="2140753903"/>
            <p14:sldId id="2140753891"/>
            <p14:sldId id="2140753892"/>
            <p14:sldId id="2140753904"/>
            <p14:sldId id="2140753893"/>
            <p14:sldId id="2140753879"/>
            <p14:sldId id="2140753894"/>
          </p14:sldIdLst>
        </p14:section>
        <p14:section name="GUIDELINE &amp; SAMPLE" id="{0AC042C7-4D81-1B44-AE40-3EF052FEE315}">
          <p14:sldIdLst>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B5B5"/>
    <a:srgbClr val="F37121"/>
    <a:srgbClr val="33B2C1"/>
    <a:srgbClr val="19226D"/>
    <a:srgbClr val="50B848"/>
    <a:srgbClr val="034EA2"/>
    <a:srgbClr val="F2F2F2"/>
    <a:srgbClr val="3EA9C1"/>
    <a:srgbClr val="33B2C0"/>
    <a:srgbClr val="E4E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94831"/>
  </p:normalViewPr>
  <p:slideViewPr>
    <p:cSldViewPr snapToGrid="0">
      <p:cViewPr varScale="1">
        <p:scale>
          <a:sx n="75" d="100"/>
          <a:sy n="75" d="100"/>
        </p:scale>
        <p:origin x="24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5524A-D9F4-7545-AB95-5226F9D348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BCAF79B1-55A0-5A4C-8442-40DC6CEBD8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05CAF-285F-1248-96A4-68300F7F9840}" type="datetimeFigureOut">
              <a:rPr lang="en-VN" smtClean="0"/>
              <a:t>10/16/2023</a:t>
            </a:fld>
            <a:endParaRPr lang="en-VN"/>
          </a:p>
        </p:txBody>
      </p:sp>
      <p:sp>
        <p:nvSpPr>
          <p:cNvPr id="4" name="Footer Placeholder 3">
            <a:extLst>
              <a:ext uri="{FF2B5EF4-FFF2-40B4-BE49-F238E27FC236}">
                <a16:creationId xmlns:a16="http://schemas.microsoft.com/office/drawing/2014/main" id="{76E336C1-B440-0443-8FF8-F82E4A5B0D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F74F16BD-3B62-C946-A536-E43A745C7A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C45307-BBFD-0045-B4A6-B73E368179D6}" type="slidenum">
              <a:rPr lang="en-VN" smtClean="0"/>
              <a:t>‹#›</a:t>
            </a:fld>
            <a:endParaRPr lang="en-VN"/>
          </a:p>
        </p:txBody>
      </p:sp>
    </p:spTree>
    <p:extLst>
      <p:ext uri="{BB962C8B-B14F-4D97-AF65-F5344CB8AC3E}">
        <p14:creationId xmlns:p14="http://schemas.microsoft.com/office/powerpoint/2010/main" val="3257130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12EB2-7195-4DCC-A544-62F8933C210E}"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B53C0-79AE-4DBD-9505-8B7D1F13E088}" type="slidenum">
              <a:rPr lang="en-US" smtClean="0"/>
              <a:t>‹#›</a:t>
            </a:fld>
            <a:endParaRPr lang="en-US"/>
          </a:p>
        </p:txBody>
      </p:sp>
    </p:spTree>
    <p:extLst>
      <p:ext uri="{BB962C8B-B14F-4D97-AF65-F5344CB8AC3E}">
        <p14:creationId xmlns:p14="http://schemas.microsoft.com/office/powerpoint/2010/main" val="6372991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71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751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955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196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581F4-887D-4993-9857-5CFF152EBBA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690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2DA9-E8C1-7A40-9EE6-89A4AED337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 name="Title 3">
            <a:extLst>
              <a:ext uri="{FF2B5EF4-FFF2-40B4-BE49-F238E27FC236}">
                <a16:creationId xmlns:a16="http://schemas.microsoft.com/office/drawing/2014/main" id="{A68080BE-7587-6144-8ECC-8515B3AB127E}"/>
              </a:ext>
            </a:extLst>
          </p:cNvPr>
          <p:cNvSpPr>
            <a:spLocks noGrp="1"/>
          </p:cNvSpPr>
          <p:nvPr>
            <p:ph type="title" hasCustomPrompt="1"/>
          </p:nvPr>
        </p:nvSpPr>
        <p:spPr>
          <a:xfrm>
            <a:off x="525780" y="190527"/>
            <a:ext cx="10515600" cy="711081"/>
          </a:xfrm>
        </p:spPr>
        <p:txBody>
          <a:bodyPr>
            <a:normAutofit/>
          </a:bodyPr>
          <a:lstStyle>
            <a:lvl1pPr algn="l">
              <a:defRPr sz="2800">
                <a:solidFill>
                  <a:schemeClr val="bg1"/>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A0C19840-32F7-DE46-B2BC-767228E15B3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EC24A74-A217-A244-8E5E-725CBA69F673}"/>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FB2B6BA-9839-4346-8C17-5FEBDC196FD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B560BE9-4881-E640-B746-48E2960FB1D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DA3FBC9-F771-A94D-8F55-34A40C7DFEB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4304818-7278-3045-AD37-3EACA5B1933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15681373-A4D2-854A-A772-7DF263D2A29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2B5CC1C9-B1AF-DE46-B64D-05E162F783E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535CBA73-2EF9-6C43-93B2-AD209F3594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850334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gradFill>
          <a:gsLst>
            <a:gs pos="0">
              <a:srgbClr val="F37121"/>
            </a:gs>
            <a:gs pos="100000">
              <a:srgbClr val="F37121">
                <a:lumMod val="78000"/>
              </a:srgbClr>
            </a:gs>
          </a:gsLst>
          <a:lin ang="10800000" scaled="0"/>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1194" y="0"/>
            <a:ext cx="11316023" cy="6858000"/>
          </a:xfrm>
          <a:prstGeom prst="rect">
            <a:avLst/>
          </a:prstGeom>
        </p:spPr>
      </p:pic>
      <p:sp>
        <p:nvSpPr>
          <p:cNvPr id="3" name="Rounded Rectangle 2">
            <a:extLst>
              <a:ext uri="{FF2B5EF4-FFF2-40B4-BE49-F238E27FC236}">
                <a16:creationId xmlns:a16="http://schemas.microsoft.com/office/drawing/2014/main" id="{1ABBE93A-BCEF-DC40-9E10-EF9437C573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36EA27E-8CE7-7946-BA7D-2A5B7CD3DD6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BD2B0A-DA75-6E46-ADD4-01709DEDDC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7CB5EF6-A2BE-874C-81F7-B7C0975210A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E7E0664-2B84-BB41-8518-00B11B020B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EA0B64C-94BF-3047-96A4-214219A5E29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70EDB5F8-0B01-B14A-B747-9970DE9705DA}"/>
              </a:ext>
            </a:extLst>
          </p:cNvPr>
          <p:cNvSpPr>
            <a:spLocks noGrp="1"/>
          </p:cNvSpPr>
          <p:nvPr>
            <p:ph type="title" hasCustomPrompt="1"/>
          </p:nvPr>
        </p:nvSpPr>
        <p:spPr>
          <a:xfrm>
            <a:off x="6096000" y="2031423"/>
            <a:ext cx="4590229" cy="2983912"/>
          </a:xfrm>
        </p:spPr>
        <p:txBody>
          <a:bodyPr>
            <a:normAutofit/>
          </a:bodyPr>
          <a:lstStyle>
            <a:lvl1pPr algn="r">
              <a:defRPr sz="4800">
                <a:solidFill>
                  <a:schemeClr val="bg1"/>
                </a:solidFill>
                <a:latin typeface="BR Omega VN" pitchFamily="2" charset="77"/>
              </a:defRPr>
            </a:lvl1pPr>
          </a:lstStyle>
          <a:p>
            <a:r>
              <a:rPr lang="en-US" dirty="0"/>
              <a:t>CLICK TO EDIT MASTER TITLE STYLE</a:t>
            </a:r>
            <a:endParaRPr lang="en-VN" dirty="0"/>
          </a:p>
        </p:txBody>
      </p:sp>
      <p:sp>
        <p:nvSpPr>
          <p:cNvPr id="11" name="Slide Number Placeholder 3">
            <a:extLst>
              <a:ext uri="{FF2B5EF4-FFF2-40B4-BE49-F238E27FC236}">
                <a16:creationId xmlns:a16="http://schemas.microsoft.com/office/drawing/2014/main" id="{0D706DA2-622A-694F-9E32-399A0341F7A4}"/>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E0F276C8-BAF3-6D41-BC38-159A0A3363B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13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rgbClr val="19226D"/>
            </a:gs>
            <a:gs pos="100000">
              <a:srgbClr val="034EA2"/>
            </a:gs>
          </a:gsLst>
          <a:lin ang="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41573" y="188969"/>
            <a:ext cx="10692406" cy="6480061"/>
          </a:xfrm>
          <a:prstGeom prst="rect">
            <a:avLst/>
          </a:prstGeom>
        </p:spPr>
      </p:pic>
      <p:sp>
        <p:nvSpPr>
          <p:cNvPr id="3" name="Rounded Rectangle 2">
            <a:extLst>
              <a:ext uri="{FF2B5EF4-FFF2-40B4-BE49-F238E27FC236}">
                <a16:creationId xmlns:a16="http://schemas.microsoft.com/office/drawing/2014/main" id="{ABD5A0CA-896F-5040-8DAF-88D8CB5F47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E5307F0D-20CE-2C43-9111-680FF872B31E}"/>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752C12-EA75-1D42-8090-9CAAABA2BE1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481A09-20D9-0344-BC0D-5862ED52879F}"/>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7019DD4-7619-5A43-909F-46685D0828B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BEE4AE0-435F-A246-BC97-254FF6FD2FC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9267313A-9ABD-E743-8449-A133A5994D3B}"/>
              </a:ext>
            </a:extLst>
          </p:cNvPr>
          <p:cNvSpPr>
            <a:spLocks noGrp="1"/>
          </p:cNvSpPr>
          <p:nvPr>
            <p:ph type="title" hasCustomPrompt="1"/>
          </p:nvPr>
        </p:nvSpPr>
        <p:spPr>
          <a:xfrm>
            <a:off x="1130460" y="1904022"/>
            <a:ext cx="4590229" cy="2983912"/>
          </a:xfrm>
        </p:spPr>
        <p:txBody>
          <a:bodyPr>
            <a:normAutofit/>
          </a:bodyPr>
          <a:lstStyle>
            <a:lvl1pPr algn="l">
              <a:defRPr sz="4800">
                <a:solidFill>
                  <a:schemeClr val="bg1"/>
                </a:solidFill>
                <a:latin typeface="BR Omega VN" pitchFamily="2" charset="77"/>
              </a:defRPr>
            </a:lvl1pPr>
          </a:lstStyle>
          <a:p>
            <a:r>
              <a:rPr lang="en-US" dirty="0"/>
              <a:t>CLICK TO EDIT MASTER TITLE STYLE</a:t>
            </a:r>
            <a:endParaRPr lang="en-VN" dirty="0"/>
          </a:p>
        </p:txBody>
      </p:sp>
      <p:sp>
        <p:nvSpPr>
          <p:cNvPr id="11" name="Slide Number Placeholder 3">
            <a:extLst>
              <a:ext uri="{FF2B5EF4-FFF2-40B4-BE49-F238E27FC236}">
                <a16:creationId xmlns:a16="http://schemas.microsoft.com/office/drawing/2014/main" id="{8CE7A170-D609-0442-B622-507B0955F9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87BA9CE5-C61D-5146-AE5D-E98FF770E4C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491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Blank">
    <p:bg>
      <p:bgPr>
        <a:gradFill>
          <a:gsLst>
            <a:gs pos="0">
              <a:srgbClr val="034EA2"/>
            </a:gs>
            <a:gs pos="100000">
              <a:srgbClr val="19226D"/>
            </a:gs>
          </a:gsLst>
          <a:lin ang="54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50496" y="0"/>
            <a:ext cx="5741504" cy="6911249"/>
          </a:xfrm>
          <a:prstGeom prst="rect">
            <a:avLst/>
          </a:prstGeom>
        </p:spPr>
      </p:pic>
      <p:sp>
        <p:nvSpPr>
          <p:cNvPr id="3" name="Rounded Rectangle 2">
            <a:extLst>
              <a:ext uri="{FF2B5EF4-FFF2-40B4-BE49-F238E27FC236}">
                <a16:creationId xmlns:a16="http://schemas.microsoft.com/office/drawing/2014/main" id="{D735559F-6A4D-3D46-A124-8E92E72916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0546CB8-8956-FB42-8301-C979C61BC70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BB3BF3F-B4C0-DB48-BEAB-AE030ED5561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E6F7DEE-ADF4-014B-BB30-738AF78160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5DB4BA4-4144-DB47-B55F-5E26F871315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F5A60B6-D16E-414C-B473-98F4A577397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
            <a:extLst>
              <a:ext uri="{FF2B5EF4-FFF2-40B4-BE49-F238E27FC236}">
                <a16:creationId xmlns:a16="http://schemas.microsoft.com/office/drawing/2014/main" id="{840785EB-CF37-DC42-BD82-99A0EF8D0A19}"/>
              </a:ext>
            </a:extLst>
          </p:cNvPr>
          <p:cNvSpPr>
            <a:spLocks noGrp="1"/>
          </p:cNvSpPr>
          <p:nvPr>
            <p:ph type="title" hasCustomPrompt="1"/>
          </p:nvPr>
        </p:nvSpPr>
        <p:spPr>
          <a:xfrm>
            <a:off x="1505771" y="1904022"/>
            <a:ext cx="4590229" cy="2983912"/>
          </a:xfrm>
        </p:spPr>
        <p:txBody>
          <a:bodyPr>
            <a:normAutofit/>
          </a:bodyPr>
          <a:lstStyle>
            <a:lvl1pPr algn="l">
              <a:defRPr sz="4800">
                <a:solidFill>
                  <a:schemeClr val="bg1"/>
                </a:solidFill>
                <a:latin typeface="BR Omega VN" pitchFamily="2" charset="77"/>
              </a:defRPr>
            </a:lvl1pPr>
          </a:lstStyle>
          <a:p>
            <a:r>
              <a:rPr lang="en-US" dirty="0"/>
              <a:t>CLICK TO EDIT MASTER TITLE STYLE</a:t>
            </a:r>
            <a:endParaRPr lang="en-VN" dirty="0"/>
          </a:p>
        </p:txBody>
      </p:sp>
      <p:sp>
        <p:nvSpPr>
          <p:cNvPr id="10" name="Slide Number Placeholder 3">
            <a:extLst>
              <a:ext uri="{FF2B5EF4-FFF2-40B4-BE49-F238E27FC236}">
                <a16:creationId xmlns:a16="http://schemas.microsoft.com/office/drawing/2014/main" id="{5C18A648-65E2-694F-B913-185E31E5DA1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D513BF2B-FCE2-CD4F-AF32-06ABF067538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174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304BD9A-B871-1444-AF72-D9F26AA0F3F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5D4035C-5E60-4744-9AD4-D74676CB465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2C916E2-A7AD-AF49-9466-F4FAECDFD7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40AD99B-A276-D948-B3DF-84B40E7E8737}"/>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341C1B2-9D59-054F-B23A-DA8D36145C8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D489F30-14C2-B04B-B0FB-D1722710AF0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53FB58-8D65-2B4C-8037-E43514F049AA}"/>
              </a:ext>
            </a:extLst>
          </p:cNvPr>
          <p:cNvSpPr>
            <a:spLocks noGrp="1"/>
          </p:cNvSpPr>
          <p:nvPr>
            <p:ph type="title" hasCustomPrompt="1"/>
          </p:nvPr>
        </p:nvSpPr>
        <p:spPr>
          <a:xfrm>
            <a:off x="6524263" y="2014074"/>
            <a:ext cx="4590229" cy="2983912"/>
          </a:xfrm>
        </p:spPr>
        <p:txBody>
          <a:bodyPr>
            <a:normAutofit/>
          </a:bodyPr>
          <a:lstStyle>
            <a:lvl1pPr algn="r">
              <a:defRPr sz="4800">
                <a:solidFill>
                  <a:schemeClr val="bg1"/>
                </a:solidFill>
                <a:latin typeface="BR Omega VN" pitchFamily="2" charset="77"/>
              </a:defRPr>
            </a:lvl1pPr>
          </a:lstStyle>
          <a:p>
            <a:r>
              <a:rPr lang="en-US" dirty="0"/>
              <a:t>CLICK TO EDIT MASTER TITLE STYLE</a:t>
            </a:r>
            <a:endParaRPr lang="en-VN" dirty="0"/>
          </a:p>
        </p:txBody>
      </p:sp>
      <p:sp>
        <p:nvSpPr>
          <p:cNvPr id="9" name="Slide Number Placeholder 3">
            <a:extLst>
              <a:ext uri="{FF2B5EF4-FFF2-40B4-BE49-F238E27FC236}">
                <a16:creationId xmlns:a16="http://schemas.microsoft.com/office/drawing/2014/main" id="{9D2DF389-EA04-DA47-B7AC-DF1D0EE6132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0A25BB1-4BFF-7848-B386-C9BDC3C39487}"/>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4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6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BDD32B8-E926-4C49-B42B-C549BB93DC7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1F3743-0878-5146-BB9E-B85F244ACC2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B3B3AAB-8D9A-A24B-8B0B-555B2C69C9A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7D0A365-3B17-584B-BCE1-2FC31F56CCF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686EC9-4414-7C4A-99D5-16E7A9E088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1A106ED-CBBE-7F4F-AA8D-4B863E6EC6A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E12862F-7974-D540-9F98-6540B214E43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526D76CD-2C74-1A43-A528-6A27E584E9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383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105BD56-A8E0-E444-BE9C-22203E4DCF3E}"/>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B9A621C-3FEA-F44A-9FB8-4BFCEB40498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7588913-168E-054F-8189-51B637B7757E}"/>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CE238BA-B121-984B-ACE5-3CC621D43F3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549F2E8-A40E-7245-A2A9-037C4416B88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307555D-F79C-E344-874C-925FC8A7E3E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D752961-38D0-8244-BF6A-A7591FA4D9F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CA83E1E6-DB8F-8F46-B7A2-A20D6BC8F3F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23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268F06-6D8C-A942-978A-EBE9B5D7AB2A}"/>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62B717D-08C7-2744-8CC5-2D559DBD2EE8}"/>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913A8CF-7152-2446-A66F-E48E95479DD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9AD5876-3601-7D4A-BDA6-59B2077E8C39}"/>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37CB65-F8A1-5740-9AB3-6E953026B9C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0966305-24F7-5C41-91AB-9BCD192C42F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C1B114B-679E-1447-80FB-878BAB8684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90951DA9-663C-6944-AE1B-BB407FF15AE8}"/>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251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B57E445-7F46-3543-BAB1-C913D79DDE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49EF23F-BFCA-B147-B2F2-0A9C687DEB0A}"/>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DB66F4A-3476-8C49-9F5A-C4B16631D5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0043553-159C-6742-861C-15FF86F292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9051973-9FBF-4248-B549-ED04EC20C11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DF2C659-F3B4-A140-8E46-CF309A82593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2">
            <a:extLst>
              <a:ext uri="{FF2B5EF4-FFF2-40B4-BE49-F238E27FC236}">
                <a16:creationId xmlns:a16="http://schemas.microsoft.com/office/drawing/2014/main" id="{40A1F0A9-C1BC-0846-9F7F-9E4C5F9B712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a:t>
            </a:r>
            <a:endParaRPr lang="x-none" sz="1050" dirty="0">
              <a:solidFill>
                <a:schemeClr val="accent6">
                  <a:lumMod val="60000"/>
                  <a:lumOff val="40000"/>
                </a:schemeClr>
              </a:solidFill>
            </a:endParaRPr>
          </a:p>
        </p:txBody>
      </p:sp>
      <p:sp>
        <p:nvSpPr>
          <p:cNvPr id="11" name="Slide Number Placeholder 3">
            <a:extLst>
              <a:ext uri="{FF2B5EF4-FFF2-40B4-BE49-F238E27FC236}">
                <a16:creationId xmlns:a16="http://schemas.microsoft.com/office/drawing/2014/main" id="{04C3B871-8E80-D147-AC5A-CA278654928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4B9C7E04-5600-C04F-BCF0-677B4EA95FA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075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88BD8ED-C1DC-034B-B158-4BE8F9B0D94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05ACCF9-E8B6-454A-8880-A457C84DBC2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31AE5EC-1955-4647-9D1B-3D5929493AF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DBF357B-0703-BE4E-BEB2-AC1116A4205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870F2C9-B61D-CA4F-B3E0-B4C6EA86933F}"/>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50435E5-74F1-AD49-91CE-B5DDAF93F835}"/>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9FC3BC43-DD90-C240-B379-14C16F453717}"/>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E1F68626-6D9B-3B4D-919B-1757045C725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10A3B17A-5D0F-3D41-94A2-21C3023AA4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597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7928F62-9533-614D-A666-9C368BE226A0}"/>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BB1EB6C-932C-2545-A0C5-6146B631E22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8EC05784-72DA-684A-A79B-6FC3CA9A3246}"/>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8295BF-3345-EC4A-87A5-C9346CAD738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A86D31D-77A7-3B42-83A0-B4960390D88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268FF6-5451-D940-A9E3-A11A5F7E748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1A0F73E1-56D3-5A45-8C32-3246C3CBE9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FD54FD55-DFC2-954C-A607-134D7A55041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04F9A92B-FCF3-EC44-A6E3-BA6C1880C422}"/>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12335-2155-F144-ACF9-10F9E55DD24B}"/>
              </a:ext>
            </a:extLst>
          </p:cNvPr>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4" name="Title 3">
            <a:extLst>
              <a:ext uri="{FF2B5EF4-FFF2-40B4-BE49-F238E27FC236}">
                <a16:creationId xmlns:a16="http://schemas.microsoft.com/office/drawing/2014/main" id="{12958987-FE12-6A45-AB06-D3F0A4B0BDFB}"/>
              </a:ext>
            </a:extLst>
          </p:cNvPr>
          <p:cNvSpPr>
            <a:spLocks noGrp="1"/>
          </p:cNvSpPr>
          <p:nvPr>
            <p:ph type="title" hasCustomPrompt="1"/>
          </p:nvPr>
        </p:nvSpPr>
        <p:spPr>
          <a:xfrm>
            <a:off x="525780" y="190527"/>
            <a:ext cx="10515600" cy="711081"/>
          </a:xfrm>
        </p:spPr>
        <p:txBody>
          <a:bodyPr>
            <a:normAutofit/>
          </a:bodyPr>
          <a:lstStyle>
            <a:lvl1pPr algn="l">
              <a:defRPr sz="2800">
                <a:solidFill>
                  <a:srgbClr val="19226D"/>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067324A7-459A-EC4A-96C9-632E9AB197B2}"/>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88ECB69-26E2-0242-8339-71783BE7D84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9BDF857-1D12-854A-9A20-B19E33C36FE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F6517F5-CBA0-D641-9E92-7FDFE839EFEB}"/>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1F79581-5D79-4E47-A23D-2897202FF38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A70723-60A1-8B4C-8C3F-FC53EA37997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9D44BE42-DB45-BD41-9A16-5FF7BB95D082}"/>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7A50D04F-B7A3-A543-B2F0-FF35C1B16E1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EB6FA0AC-3B13-B046-940B-897CAC426956}"/>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510612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7ECB9F1-CFF5-A241-AC1C-5C4200298BC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9F2C8F6-B7F9-F34A-AF6E-973B9F2A851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0E267B3-702D-B14A-82AD-66880A08BF8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73B0BC5-F6BD-C645-8BDE-08895CCFC01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86AA5E4-43D3-624E-80F6-7E9EB1AD5CE0}"/>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5D06D23-DF1C-9948-9658-9CB4EF4C3E6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DCA057B7-D044-0740-9790-21D4081202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5" name="Slide Number Placeholder 3">
            <a:extLst>
              <a:ext uri="{FF2B5EF4-FFF2-40B4-BE49-F238E27FC236}">
                <a16:creationId xmlns:a16="http://schemas.microsoft.com/office/drawing/2014/main" id="{42AE5FF3-7C0F-8F40-B0FE-ED9E7534F0D9}"/>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999FE9DA-091F-3241-B6E6-BE6DEADC2879}"/>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516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1E8B7C2-3D08-FF46-B7DA-29A7DBF99B4B}"/>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A2A039A0-752F-7941-8751-951E4D70FAA7}"/>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CC696A51-B607-EE4C-8EAC-CE410EB96DC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A463106-A149-F344-846F-5D3C8F895CC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84646FD-4AD2-8041-BDCD-4F15C1700F66}"/>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72A27DA-A29D-3041-82EB-6DFEAECC6047}"/>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53EC4D3-CFE3-514B-8366-113FF44C7EA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F1E85CD-0F2F-214E-AAC3-0B54746A33E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B45AF-3F2C-4441-95F0-A57FE30F372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078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45E88F5-461C-B444-86BF-26069931B55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54E54C84-7BCC-9741-8DEC-BF7B7D29764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9B40B56-9A03-4D45-9001-AFB82023A3B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6069D655-0034-6644-9435-7F83B0B6AEA7}"/>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8396F7F-2635-6645-B394-58DA9CE6185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6944299-6FF0-2E42-A449-6A285F570920}"/>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2ADDA13-8E46-F242-A0E4-BBE0AC6C680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AB069E2-65C5-1D4B-8E7D-B3CFB6E6D71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E38ED8F-6749-B84A-8C9C-C40A84717E5E}"/>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898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C1829F5-E813-014A-91B6-5905122BF5F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2F4F47E8-0B22-164A-AB89-8F5F3D94E8B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9B48888-9927-9A4F-84EF-F90B8506DA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148A6B1-2B11-6C45-B698-942094BEF1E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F7BD98C-B630-7449-80C8-AC2BE47A0D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4635BA-1B80-6D46-B414-05762970E34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C80CBD7-5AB0-704E-BD0C-E2E30F8D2D5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675AF1C-0978-B844-AD06-43F283D92D7B}"/>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0086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lidemodel2">
    <p:bg>
      <p:bgPr>
        <a:solidFill>
          <a:schemeClr val="bg1"/>
        </a:solid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03FACD85-5ABA-6F4C-AA07-79596C5F2AB8}"/>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428D8A48-E873-274D-857F-CFACA1912FF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9BD30A3-D37D-6D43-ACC6-8A47514F77A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0413027-E9CE-0C45-9072-EAB54161DC44}"/>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0C31FD4-5BAA-5B4E-822A-2DE44572797F}"/>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00FF8BE-D6A2-4A44-A4E9-177DD4D6D84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7587291-AFEE-3741-81A4-DF55898929D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28B5558-D069-9145-9A74-C141791432B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803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2241DDB1-5601-BE4B-9512-CBC8913FF5DC}"/>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Tree>
    <p:extLst>
      <p:ext uri="{BB962C8B-B14F-4D97-AF65-F5344CB8AC3E}">
        <p14:creationId xmlns:p14="http://schemas.microsoft.com/office/powerpoint/2010/main" val="573990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60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8_Blank">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9EB11F-D043-7441-AA75-519D965E191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2" name="Rounded Rectangle 1">
            <a:extLst>
              <a:ext uri="{FF2B5EF4-FFF2-40B4-BE49-F238E27FC236}">
                <a16:creationId xmlns:a16="http://schemas.microsoft.com/office/drawing/2014/main" id="{863B9A03-E856-134D-8A06-24CFAC6C851F}"/>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1CD68F0-B45C-5941-AA2B-577A84F0796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FABAFDF-0A8B-6944-8936-304BE90EA2C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3797118-B6B6-1F4E-BEDC-5AA4E1DA679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43ADEE7-0AA6-0944-A43F-34C0D4923E1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7FD1791-6CF5-4542-A218-017F64FBA02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81DFE14-2BAA-3742-A711-56BE5934831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559F2F4-37E4-7A45-8ECB-451B5E4152D9}"/>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4493B48-3DA7-E947-AEEC-81EB55D64B8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34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Blank">
    <p:bg>
      <p:bgPr>
        <a:gradFill>
          <a:gsLst>
            <a:gs pos="0">
              <a:srgbClr val="50B848"/>
            </a:gs>
            <a:gs pos="37000">
              <a:srgbClr val="356D5B"/>
            </a:gs>
            <a:gs pos="100000">
              <a:srgbClr val="19226D"/>
            </a:gs>
          </a:gsLst>
          <a:lin ang="5400000" scaled="0"/>
        </a:gra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852D304-8DB3-CF44-A52F-E79EA93F673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A2A6B6E-39E3-4E41-9202-479D05FB06B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086C675-CEB7-C441-A3D7-3279FFE5627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B7E4B97-6890-E146-927A-8C5BF4E79AA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A7DB3E0-73EE-714B-9C0E-76E2C9A411F4}"/>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9C1F5A4-D68F-AC43-B7E3-3C475A72C661}"/>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3">
            <a:extLst>
              <a:ext uri="{FF2B5EF4-FFF2-40B4-BE49-F238E27FC236}">
                <a16:creationId xmlns:a16="http://schemas.microsoft.com/office/drawing/2014/main" id="{7D5CD0C2-5822-1944-BC57-FD19E76673E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0C95442A-32A5-D34D-84ED-EB9840F371B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13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screen">
            <a:lum/>
            <a:extLst>
              <a:ext uri="{28A0092B-C50C-407E-A947-70E740481C1C}">
                <a14:useLocalDpi xmlns:a14="http://schemas.microsoft.com/office/drawing/2010/main"/>
              </a:ext>
            </a:extLst>
          </a:blip>
          <a:srcRect/>
          <a:stretch>
            <a:fillRect l="-1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ED8A6C4-8D48-A741-8E70-35BC8A7DF24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7E00B9-D6C8-2C45-B19B-C85C8186A24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FAE58C11-7699-7D48-BC93-F583C9E5E40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AA8190-FCEC-DF44-9F5A-10095FB162E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68B8A4F-3496-5B43-8E20-569DE91627CB}"/>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307A14-4347-714F-9635-2188B14053F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7F839E2-1874-E14B-B9AE-C8EDD5809D45}"/>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2645219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Blank">
    <p:bg>
      <p:bgPr>
        <a:gradFill>
          <a:gsLst>
            <a:gs pos="0">
              <a:srgbClr val="3EA9C1"/>
            </a:gs>
            <a:gs pos="100000">
              <a:srgbClr val="034EA2"/>
            </a:gs>
          </a:gsLst>
          <a:lin ang="10800000" scaled="0"/>
        </a:gra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D3AAA28-FEA8-F249-8C46-A1D9B8007B1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E337708-4B47-6A4D-A778-1A9A1C2998A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84CFB43-A9C1-9E4A-99E5-F2E03F72620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7D9DA35-3C5D-C940-ACA0-E14928613982}"/>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4A8F42C-1C2B-DC4D-8DCE-BE6E4CCFEFC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7876C1-57B3-8949-B0D9-E5AD7654E25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B36B756-1EFD-8542-A4AC-B957DB0083F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F021668-ABFC-DF4D-AD1B-E4EBE1BE3048}"/>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4E955BCA-127F-1747-9BB8-7DB78C582DF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2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5_Blank">
    <p:bg>
      <p:bgPr>
        <a:solidFill>
          <a:srgbClr val="F3712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05DAED6-FABE-0348-A0EC-10445981CC05}"/>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02DDD32-343F-244B-AE10-ECD5984E08C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58CDBB3-514A-EA4D-A65A-923A5265428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6C3288D-3C42-C444-A377-A39683C4DFC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15EF48-46AB-EB40-AEC8-384AB0AB635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F8D4DE-5470-E547-BDF8-909AF456C06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B423D82-B217-F24D-9A4B-51E3223C7AB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F9B4AE42-994A-3445-A045-ECB259BE3B96}"/>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0470A95-B716-5F46-9278-41BECDD385D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153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32EEAE7-A53A-8540-823B-1A5B586202B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A9E292F-D15B-3440-BFF3-EED8802880F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A3519CF-8166-9E42-8146-B6397D55AFA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A8C4D0A-95C4-5E49-A977-8A1BC8922F1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7968C13-89E8-4D45-9D89-7098A62AE4AC}"/>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A1EF8AC-6BF2-5543-8AA6-186E6A78121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3">
            <a:extLst>
              <a:ext uri="{FF2B5EF4-FFF2-40B4-BE49-F238E27FC236}">
                <a16:creationId xmlns:a16="http://schemas.microsoft.com/office/drawing/2014/main" id="{7005A36C-3143-D84B-84B4-F891BB1505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5" name="Slide Number Placeholder 3">
            <a:extLst>
              <a:ext uri="{FF2B5EF4-FFF2-40B4-BE49-F238E27FC236}">
                <a16:creationId xmlns:a16="http://schemas.microsoft.com/office/drawing/2014/main" id="{AAF25899-1F00-A841-8F4B-2A9601DD132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C451E643-497F-0546-B045-5080C05B28C4}"/>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2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0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831E717-6F65-B14B-A854-F3079D6FA43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BFF991D-922B-BD4C-822C-9BF7D5E9CA2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E288FF5-FB11-2D4C-9263-0722A01A70F3}"/>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E27A1BA-8FA6-5042-AF5E-3DC09C5DBC3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0E9A48A-826B-DD48-B0AC-5902E8C234F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3065AE7-E2E1-4247-A38D-6FD592E308B4}"/>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F50E99BC-F599-F045-9C5F-F182A291FF3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E1187FFA-5693-384A-B7D7-421716AFCC1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2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392707"/>
            <a:ext cx="10515600" cy="1325563"/>
          </a:xfrm>
          <a:prstGeom prst="rect">
            <a:avLst/>
          </a:prstGeom>
        </p:spPr>
        <p:txBody>
          <a:bodyPr vert="horz" lIns="91440" tIns="45720" rIns="91440" bIns="45720" rtlCol="0" anchor="ctr">
            <a:normAutofit/>
          </a:bodyPr>
          <a:lstStyle/>
          <a:p>
            <a:r>
              <a:rPr lang="en-US" dirty="0"/>
              <a:t>FPT SOFTWARE – SLIDE MASTER</a:t>
            </a:r>
          </a:p>
        </p:txBody>
      </p:sp>
    </p:spTree>
    <p:extLst>
      <p:ext uri="{BB962C8B-B14F-4D97-AF65-F5344CB8AC3E}">
        <p14:creationId xmlns:p14="http://schemas.microsoft.com/office/powerpoint/2010/main" val="2455494593"/>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63" r:id="rId3"/>
    <p:sldLayoutId id="2147483662" r:id="rId4"/>
    <p:sldLayoutId id="2147483667" r:id="rId5"/>
    <p:sldLayoutId id="2147483659" r:id="rId6"/>
    <p:sldLayoutId id="2147483660" r:id="rId7"/>
    <p:sldLayoutId id="2147483652" r:id="rId8"/>
    <p:sldLayoutId id="2147483665" r:id="rId9"/>
    <p:sldLayoutId id="2147483658" r:id="rId10"/>
    <p:sldLayoutId id="2147483657" r:id="rId11"/>
    <p:sldLayoutId id="2147483664" r:id="rId12"/>
    <p:sldLayoutId id="2147483666" r:id="rId13"/>
    <p:sldLayoutId id="2147483661" r:id="rId14"/>
    <p:sldLayoutId id="2147483656" r:id="rId15"/>
    <p:sldLayoutId id="2147483651" r:id="rId16"/>
    <p:sldLayoutId id="2147483655" r:id="rId17"/>
    <p:sldLayoutId id="2147483649" r:id="rId18"/>
    <p:sldLayoutId id="2147483668" r:id="rId19"/>
    <p:sldLayoutId id="2147483670" r:id="rId20"/>
    <p:sldLayoutId id="2147483671" r:id="rId21"/>
    <p:sldLayoutId id="2147483672" r:id="rId22"/>
    <p:sldLayoutId id="2147483688" r:id="rId23"/>
    <p:sldLayoutId id="2147483687" r:id="rId24"/>
    <p:sldLayoutId id="2147483689" r:id="rId25"/>
    <p:sldLayoutId id="2147483690" r:id="rId26"/>
  </p:sldLayoutIdLst>
  <p:hf hdr="0" dt="0"/>
  <p:txStyles>
    <p:titleStyle>
      <a:lvl1pPr algn="ctr" defTabSz="914400" rtl="0" eaLnBrk="1" latinLnBrk="0" hangingPunct="1">
        <a:lnSpc>
          <a:spcPct val="90000"/>
        </a:lnSpc>
        <a:spcBef>
          <a:spcPct val="0"/>
        </a:spcBef>
        <a:buNone/>
        <a:defRPr sz="4400" b="1" kern="1200" baseline="0">
          <a:solidFill>
            <a:schemeClr val="tx1"/>
          </a:solidFill>
          <a:latin typeface="BR Omega VN"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8" Type="http://schemas.openxmlformats.org/officeDocument/2006/relationships/hyperlink" Target="https://dataedo.com/samples/html/Data_warehouse/doc/AdventureWorksDW_4/modules/Surveys_103/module.html" TargetMode="External"/><Relationship Id="rId3" Type="http://schemas.openxmlformats.org/officeDocument/2006/relationships/hyperlink" Target="https://dataedo.com/samples/html/Data_warehouse/doc/AdventureWorksDW_4/modules/Finance_98/module.html" TargetMode="External"/><Relationship Id="rId7" Type="http://schemas.openxmlformats.org/officeDocument/2006/relationships/hyperlink" Target="https://dataedo.com/samples/html/Data_warehouse/doc/AdventureWorksDW_4/modules/Sales_Quotas_102/module.html" TargetMode="External"/><Relationship Id="rId2" Type="http://schemas.openxmlformats.org/officeDocument/2006/relationships/hyperlink" Target="https://dataedo.com/samples/html/Data_warehouse/doc/AdventureWorksDW_4/modules/Dimensions_97/module.html" TargetMode="External"/><Relationship Id="rId1" Type="http://schemas.openxmlformats.org/officeDocument/2006/relationships/slideLayout" Target="../slideLayouts/slideLayout2.xml"/><Relationship Id="rId6" Type="http://schemas.openxmlformats.org/officeDocument/2006/relationships/hyperlink" Target="https://dataedo.com/samples/html/Data_warehouse/doc/AdventureWorksDW_4/modules/Internet_Sales_101/module.html" TargetMode="External"/><Relationship Id="rId11" Type="http://schemas.openxmlformats.org/officeDocument/2006/relationships/hyperlink" Target="https://dataedo.com/samples/html/Data_warehouse/doc/AdventureWorksDW_4/modules/Product_Descriptions_106/module.html" TargetMode="External"/><Relationship Id="rId5" Type="http://schemas.openxmlformats.org/officeDocument/2006/relationships/hyperlink" Target="https://dataedo.com/samples/html/Data_warehouse/doc/AdventureWorksDW_4/modules/Inventory_100/module.html" TargetMode="External"/><Relationship Id="rId10" Type="http://schemas.openxmlformats.org/officeDocument/2006/relationships/hyperlink" Target="https://dataedo.com/samples/html/Data_warehouse/doc/AdventureWorksDW_4/modules/Reseller_Sales_105/module.html" TargetMode="External"/><Relationship Id="rId4" Type="http://schemas.openxmlformats.org/officeDocument/2006/relationships/hyperlink" Target="https://dataedo.com/samples/html/Data_warehouse/doc/AdventureWorksDW_4/modules/Call_Center_99/module.html" TargetMode="External"/><Relationship Id="rId9" Type="http://schemas.openxmlformats.org/officeDocument/2006/relationships/hyperlink" Target="https://dataedo.com/samples/html/Data_warehouse/doc/AdventureWorksDW_4/modules/Currency_Rates_104/module.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ataedo.com/samples/html/Data_warehouse/doc/AdventureWorksDW_4/modules/Dimensions_97/module.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image" Target="../media/image68.png"/><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18.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93.png"/><Relationship Id="rId21" Type="http://schemas.openxmlformats.org/officeDocument/2006/relationships/image" Target="../media/image111.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7.png"/><Relationship Id="rId25" Type="http://schemas.openxmlformats.org/officeDocument/2006/relationships/image" Target="../media/image115.png"/><Relationship Id="rId2" Type="http://schemas.openxmlformats.org/officeDocument/2006/relationships/image" Target="../media/image92.png"/><Relationship Id="rId16" Type="http://schemas.openxmlformats.org/officeDocument/2006/relationships/image" Target="../media/image106.png"/><Relationship Id="rId20" Type="http://schemas.openxmlformats.org/officeDocument/2006/relationships/image" Target="../media/image110.png"/><Relationship Id="rId1" Type="http://schemas.openxmlformats.org/officeDocument/2006/relationships/slideLayout" Target="../slideLayouts/slideLayout18.xml"/><Relationship Id="rId6" Type="http://schemas.openxmlformats.org/officeDocument/2006/relationships/image" Target="../media/image96.png"/><Relationship Id="rId11" Type="http://schemas.openxmlformats.org/officeDocument/2006/relationships/image" Target="../media/image101.png"/><Relationship Id="rId24" Type="http://schemas.openxmlformats.org/officeDocument/2006/relationships/image" Target="../media/image114.png"/><Relationship Id="rId5" Type="http://schemas.openxmlformats.org/officeDocument/2006/relationships/image" Target="../media/image95.png"/><Relationship Id="rId15" Type="http://schemas.openxmlformats.org/officeDocument/2006/relationships/image" Target="../media/image105.png"/><Relationship Id="rId23" Type="http://schemas.openxmlformats.org/officeDocument/2006/relationships/image" Target="../media/image113.png"/><Relationship Id="rId10" Type="http://schemas.openxmlformats.org/officeDocument/2006/relationships/image" Target="../media/image100.png"/><Relationship Id="rId19" Type="http://schemas.openxmlformats.org/officeDocument/2006/relationships/image" Target="../media/image109.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 Id="rId22"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qltutorial.org/sql-having/" TargetMode="External"/><Relationship Id="rId2" Type="http://schemas.openxmlformats.org/officeDocument/2006/relationships/hyperlink" Target="https://www.sqltutorial.org/sql-select/" TargetMode="External"/><Relationship Id="rId1" Type="http://schemas.openxmlformats.org/officeDocument/2006/relationships/slideLayout" Target="../slideLayouts/slideLayout2.xml"/><Relationship Id="rId4" Type="http://schemas.openxmlformats.org/officeDocument/2006/relationships/hyperlink" Target="https://www.sqltutorial.org/sql-wher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438624995"/>
              </p:ext>
            </p:extLst>
          </p:nvPr>
        </p:nvGraphicFramePr>
        <p:xfrm>
          <a:off x="353966" y="88944"/>
          <a:ext cx="11245641" cy="6586391"/>
        </p:xfrm>
        <a:graphic>
          <a:graphicData uri="http://schemas.openxmlformats.org/drawingml/2006/table">
            <a:tbl>
              <a:tblPr>
                <a:tableStyleId>{5C22544A-7EE6-4342-B048-85BDC9FD1C3A}</a:tableStyleId>
              </a:tblPr>
              <a:tblGrid>
                <a:gridCol w="179172">
                  <a:extLst>
                    <a:ext uri="{9D8B030D-6E8A-4147-A177-3AD203B41FA5}">
                      <a16:colId xmlns:a16="http://schemas.microsoft.com/office/drawing/2014/main" val="2236858565"/>
                    </a:ext>
                  </a:extLst>
                </a:gridCol>
                <a:gridCol w="776415">
                  <a:extLst>
                    <a:ext uri="{9D8B030D-6E8A-4147-A177-3AD203B41FA5}">
                      <a16:colId xmlns:a16="http://schemas.microsoft.com/office/drawing/2014/main" val="898197656"/>
                    </a:ext>
                  </a:extLst>
                </a:gridCol>
                <a:gridCol w="776415">
                  <a:extLst>
                    <a:ext uri="{9D8B030D-6E8A-4147-A177-3AD203B41FA5}">
                      <a16:colId xmlns:a16="http://schemas.microsoft.com/office/drawing/2014/main" val="1894559395"/>
                    </a:ext>
                  </a:extLst>
                </a:gridCol>
                <a:gridCol w="776415">
                  <a:extLst>
                    <a:ext uri="{9D8B030D-6E8A-4147-A177-3AD203B41FA5}">
                      <a16:colId xmlns:a16="http://schemas.microsoft.com/office/drawing/2014/main" val="2026346761"/>
                    </a:ext>
                  </a:extLst>
                </a:gridCol>
                <a:gridCol w="776415">
                  <a:extLst>
                    <a:ext uri="{9D8B030D-6E8A-4147-A177-3AD203B41FA5}">
                      <a16:colId xmlns:a16="http://schemas.microsoft.com/office/drawing/2014/main" val="3160701833"/>
                    </a:ext>
                  </a:extLst>
                </a:gridCol>
                <a:gridCol w="776415">
                  <a:extLst>
                    <a:ext uri="{9D8B030D-6E8A-4147-A177-3AD203B41FA5}">
                      <a16:colId xmlns:a16="http://schemas.microsoft.com/office/drawing/2014/main" val="3249905941"/>
                    </a:ext>
                  </a:extLst>
                </a:gridCol>
                <a:gridCol w="25400">
                  <a:extLst>
                    <a:ext uri="{9D8B030D-6E8A-4147-A177-3AD203B41FA5}">
                      <a16:colId xmlns:a16="http://schemas.microsoft.com/office/drawing/2014/main" val="1319160394"/>
                    </a:ext>
                  </a:extLst>
                </a:gridCol>
                <a:gridCol w="25400">
                  <a:extLst>
                    <a:ext uri="{9D8B030D-6E8A-4147-A177-3AD203B41FA5}">
                      <a16:colId xmlns:a16="http://schemas.microsoft.com/office/drawing/2014/main" val="1926408139"/>
                    </a:ext>
                  </a:extLst>
                </a:gridCol>
                <a:gridCol w="726893">
                  <a:extLst>
                    <a:ext uri="{9D8B030D-6E8A-4147-A177-3AD203B41FA5}">
                      <a16:colId xmlns:a16="http://schemas.microsoft.com/office/drawing/2014/main" val="319335546"/>
                    </a:ext>
                  </a:extLst>
                </a:gridCol>
                <a:gridCol w="776415">
                  <a:extLst>
                    <a:ext uri="{9D8B030D-6E8A-4147-A177-3AD203B41FA5}">
                      <a16:colId xmlns:a16="http://schemas.microsoft.com/office/drawing/2014/main" val="54403237"/>
                    </a:ext>
                  </a:extLst>
                </a:gridCol>
                <a:gridCol w="776415">
                  <a:extLst>
                    <a:ext uri="{9D8B030D-6E8A-4147-A177-3AD203B41FA5}">
                      <a16:colId xmlns:a16="http://schemas.microsoft.com/office/drawing/2014/main" val="2369332732"/>
                    </a:ext>
                  </a:extLst>
                </a:gridCol>
                <a:gridCol w="776415">
                  <a:extLst>
                    <a:ext uri="{9D8B030D-6E8A-4147-A177-3AD203B41FA5}">
                      <a16:colId xmlns:a16="http://schemas.microsoft.com/office/drawing/2014/main" val="2078853654"/>
                    </a:ext>
                  </a:extLst>
                </a:gridCol>
                <a:gridCol w="726893">
                  <a:extLst>
                    <a:ext uri="{9D8B030D-6E8A-4147-A177-3AD203B41FA5}">
                      <a16:colId xmlns:a16="http://schemas.microsoft.com/office/drawing/2014/main" val="1758476837"/>
                    </a:ext>
                  </a:extLst>
                </a:gridCol>
                <a:gridCol w="25400">
                  <a:extLst>
                    <a:ext uri="{9D8B030D-6E8A-4147-A177-3AD203B41FA5}">
                      <a16:colId xmlns:a16="http://schemas.microsoft.com/office/drawing/2014/main" val="2992837600"/>
                    </a:ext>
                  </a:extLst>
                </a:gridCol>
                <a:gridCol w="25400">
                  <a:extLst>
                    <a:ext uri="{9D8B030D-6E8A-4147-A177-3AD203B41FA5}">
                      <a16:colId xmlns:a16="http://schemas.microsoft.com/office/drawing/2014/main" val="1721889804"/>
                    </a:ext>
                  </a:extLst>
                </a:gridCol>
                <a:gridCol w="776415">
                  <a:extLst>
                    <a:ext uri="{9D8B030D-6E8A-4147-A177-3AD203B41FA5}">
                      <a16:colId xmlns:a16="http://schemas.microsoft.com/office/drawing/2014/main" val="1010971157"/>
                    </a:ext>
                  </a:extLst>
                </a:gridCol>
                <a:gridCol w="776415">
                  <a:extLst>
                    <a:ext uri="{9D8B030D-6E8A-4147-A177-3AD203B41FA5}">
                      <a16:colId xmlns:a16="http://schemas.microsoft.com/office/drawing/2014/main" val="3586593168"/>
                    </a:ext>
                  </a:extLst>
                </a:gridCol>
                <a:gridCol w="821208">
                  <a:extLst>
                    <a:ext uri="{9D8B030D-6E8A-4147-A177-3AD203B41FA5}">
                      <a16:colId xmlns:a16="http://schemas.microsoft.com/office/drawing/2014/main" val="1269948348"/>
                    </a:ext>
                  </a:extLst>
                </a:gridCol>
                <a:gridCol w="686829">
                  <a:extLst>
                    <a:ext uri="{9D8B030D-6E8A-4147-A177-3AD203B41FA5}">
                      <a16:colId xmlns:a16="http://schemas.microsoft.com/office/drawing/2014/main" val="449444299"/>
                    </a:ext>
                  </a:extLst>
                </a:gridCol>
                <a:gridCol w="238896">
                  <a:extLst>
                    <a:ext uri="{9D8B030D-6E8A-4147-A177-3AD203B41FA5}">
                      <a16:colId xmlns:a16="http://schemas.microsoft.com/office/drawing/2014/main" val="2171026233"/>
                    </a:ext>
                  </a:extLst>
                </a:gridCol>
              </a:tblGrid>
              <a:tr h="103434">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Tahoma" panose="020B0604030504040204" pitchFamily="34" charset="0"/>
                      </a:endParaRPr>
                    </a:p>
                  </a:txBody>
                  <a:tcPr marL="279829"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822501500"/>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Tahoma" panose="020B0604030504040204" pitchFamily="34" charset="0"/>
                      </a:endParaRPr>
                    </a:p>
                  </a:txBody>
                  <a:tcPr marL="279829"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19075969"/>
                  </a:ext>
                </a:extLst>
              </a:tr>
              <a:tr h="14601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900" u="none" strike="noStrike">
                          <a:effectLst/>
                        </a:rPr>
                        <a:t> </a:t>
                      </a:r>
                      <a:endParaRPr lang="en-US" sz="900" b="0" i="1"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26306379"/>
                  </a:ext>
                </a:extLst>
              </a:tr>
              <a:tr h="14601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900" u="none" strike="noStrike" dirty="0">
                          <a:effectLst/>
                        </a:rPr>
                        <a:t> </a:t>
                      </a:r>
                      <a:endParaRPr lang="en-US" sz="900" b="0" i="1" u="none" strike="noStrike" dirty="0">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37021982"/>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744796913"/>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293361467"/>
                  </a:ext>
                </a:extLst>
              </a:tr>
              <a:tr h="14601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900" u="none" strike="noStrike">
                          <a:effectLst/>
                        </a:rPr>
                        <a:t> </a:t>
                      </a:r>
                      <a:endParaRPr lang="en-US" sz="900" b="0" i="1"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5" gridSpan="7">
                  <a:txBody>
                    <a:bodyPr/>
                    <a:lstStyle/>
                    <a:p>
                      <a:endParaRPr lang="en-US"/>
                    </a:p>
                  </a:txBody>
                  <a:tcPr marL="0" marR="0" marT="0" marB="0" anchor="ctr">
                    <a:solidFill>
                      <a:schemeClr val="bg1"/>
                    </a:solidFill>
                  </a:tcPr>
                </a:tc>
                <a:tc rowSpan="5" hMerge="1">
                  <a:txBody>
                    <a:bodyPr/>
                    <a:lstStyle/>
                    <a:p>
                      <a:endParaRPr lang="en-US"/>
                    </a:p>
                  </a:txBody>
                  <a:tcPr/>
                </a:tc>
                <a:tc rowSpan="5"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rowSpan="5" hMerge="1">
                  <a:txBody>
                    <a:bodyPr/>
                    <a:lstStyle/>
                    <a:p>
                      <a:endParaRPr lang="en-US"/>
                    </a:p>
                  </a:txBody>
                  <a:tcPr/>
                </a:tc>
                <a:tc rowSpan="5" hMerge="1">
                  <a:txBody>
                    <a:bodyPr/>
                    <a:lstStyle/>
                    <a:p>
                      <a:endParaRPr lang="en-US"/>
                    </a:p>
                  </a:txBody>
                  <a:tcPr/>
                </a:tc>
                <a:tc rowSpan="5"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rowSpan="5"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682684601"/>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vMerge="1">
                  <a:txBody>
                    <a:bodyPr/>
                    <a:lstStyle/>
                    <a:p>
                      <a:endParaRPr lang="en-US"/>
                    </a:p>
                  </a:txBody>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931053799"/>
                  </a:ext>
                </a:extLst>
              </a:tr>
              <a:tr h="0">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rowSpan="2">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vMerge="1">
                  <a:txBody>
                    <a:bodyPr/>
                    <a:lstStyle/>
                    <a:p>
                      <a:endParaRPr lang="en-US"/>
                    </a:p>
                  </a:txBody>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vMerge="1">
                  <a:txBody>
                    <a:bodyPr/>
                    <a:lstStyle/>
                    <a:p>
                      <a:pPr algn="l" fontAlgn="b"/>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887721905"/>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78873409"/>
                  </a:ext>
                </a:extLst>
              </a:tr>
              <a:tr h="206870">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1200" u="none" strike="noStrike">
                          <a:effectLst/>
                        </a:rPr>
                        <a:t> </a:t>
                      </a:r>
                      <a:endParaRPr lang="en-US" sz="1200" b="0" i="0"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gridSpan="7"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v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802121866"/>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r" fontAlgn="b"/>
                      <a:r>
                        <a:rPr lang="en-US" sz="600" u="none" strike="noStrike">
                          <a:effectLst/>
                        </a:rPr>
                        <a:t> </a:t>
                      </a:r>
                      <a:endParaRPr lang="en-US" sz="600" b="0" i="0" u="none" strike="noStrike">
                        <a:effectLst/>
                        <a:latin typeface="Tahoma" panose="020B0604030504040204" pitchFamily="34" charset="0"/>
                      </a:endParaRPr>
                    </a:p>
                  </a:txBody>
                  <a:tcPr marL="0" marR="209872"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5">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082258095"/>
                  </a:ext>
                </a:extLst>
              </a:tr>
              <a:tr h="186181">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ctr" fontAlgn="b"/>
                      <a:r>
                        <a:rPr lang="en-US" sz="1100" u="none" strike="noStrike">
                          <a:effectLst/>
                        </a:rPr>
                        <a:t> </a:t>
                      </a:r>
                      <a:endParaRPr lang="en-US" sz="1100" b="0" i="0"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gridSpan="5">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dirty="0">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329337559"/>
                  </a:ext>
                </a:extLst>
              </a:tr>
              <a:tr h="117916">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5">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pPr algn="l" fontAlgn="b"/>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539764669"/>
                  </a:ext>
                </a:extLst>
              </a:tr>
              <a:tr h="759189">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ctr" fontAlgn="b"/>
                      <a:r>
                        <a:rPr lang="en-US" sz="1400" b="1" u="none" strike="noStrike">
                          <a:effectLst/>
                          <a:latin typeface="Arial" panose="020B0604020202020204" pitchFamily="34" charset="0"/>
                          <a:cs typeface="Arial" panose="020B0604020202020204" pitchFamily="34" charset="0"/>
                        </a:rPr>
                        <a:t> </a:t>
                      </a:r>
                      <a:endParaRPr lang="en-US" sz="1400" b="1"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ctr" fontAlgn="b"/>
                      <a:r>
                        <a:rPr lang="en-US" sz="1400" b="1" u="none" strike="noStrike" dirty="0">
                          <a:effectLst/>
                          <a:latin typeface="Arial" panose="020B0604020202020204" pitchFamily="34" charset="0"/>
                          <a:cs typeface="Arial" panose="020B0604020202020204" pitchFamily="34" charset="0"/>
                        </a:rPr>
                        <a:t> </a:t>
                      </a:r>
                      <a:endParaRPr lang="en-US" sz="1400" b="1"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gridSpan="5">
                  <a:txBody>
                    <a:bodyPr/>
                    <a:lstStyle/>
                    <a:p>
                      <a:pPr algn="ctr" fontAlgn="b"/>
                      <a:r>
                        <a:rPr lang="en-US" sz="2800" b="1" i="0" u="none" strike="noStrike" dirty="0">
                          <a:solidFill>
                            <a:srgbClr val="C00000"/>
                          </a:solidFill>
                          <a:effectLst/>
                          <a:latin typeface="Arial" panose="020B0604020202020204" pitchFamily="34" charset="0"/>
                          <a:cs typeface="Arial" panose="020B0604020202020204" pitchFamily="34" charset="0"/>
                        </a:rPr>
                        <a:t>EC Training</a:t>
                      </a:r>
                    </a:p>
                  </a:txBody>
                  <a:tcPr marL="0" marR="0" marT="0" marB="0" anchor="ctr">
                    <a:solidFill>
                      <a:schemeClr val="bg1"/>
                    </a:solidFill>
                  </a:tcPr>
                </a:tc>
                <a:tc hMerge="1">
                  <a:txBody>
                    <a:bodyPr/>
                    <a:lstStyle/>
                    <a:p>
                      <a:pPr algn="ctr" fontAlgn="b"/>
                      <a:endParaRPr lang="en-US" sz="1400" b="1" i="1" u="none" strike="noStrike" dirty="0">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pPr algn="l" fontAlgn="b"/>
                      <a:endParaRPr lang="en-US" sz="2400" b="0" i="1"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pPr algn="l" fontAlgn="b"/>
                      <a:endParaRPr lang="en-US" sz="1200" b="0" i="1" u="none" strike="noStrike">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pPr algn="ctr" fontAlgn="b"/>
                      <a:endParaRPr lang="en-US" sz="1400" b="1" i="1"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ctr" fontAlgn="b"/>
                      <a:r>
                        <a:rPr lang="en-US" sz="1400" b="1" u="none" strike="noStrike">
                          <a:solidFill>
                            <a:srgbClr val="C00000"/>
                          </a:solidFill>
                          <a:effectLst/>
                          <a:latin typeface="Arial" panose="020B0604020202020204" pitchFamily="34" charset="0"/>
                          <a:cs typeface="Arial" panose="020B0604020202020204" pitchFamily="34" charset="0"/>
                        </a:rPr>
                        <a:t> </a:t>
                      </a:r>
                      <a:endParaRPr lang="en-US" sz="1400" b="1" i="1" u="none" strike="noStrike">
                        <a:solidFill>
                          <a:srgbClr val="C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endParaRPr lang="en-US"/>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1" u="none" strike="noStrike">
                        <a:solidFill>
                          <a:srgbClr val="9933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500" u="none" strike="noStrike">
                          <a:effectLst/>
                        </a:rPr>
                        <a:t> </a:t>
                      </a:r>
                      <a:endParaRPr lang="en-US" sz="1500" b="0" i="1" u="none" strike="noStrike">
                        <a:solidFill>
                          <a:srgbClr val="993300"/>
                        </a:solidFill>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394692249"/>
                  </a:ext>
                </a:extLst>
              </a:tr>
              <a:tr h="488050">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gridSpan="18">
                  <a:txBody>
                    <a:bodyPr/>
                    <a:lstStyle/>
                    <a:p>
                      <a:pPr algn="ctr" fontAlgn="b"/>
                      <a:r>
                        <a:rPr lang="en-US" sz="3600" b="1" i="1" u="none" strike="noStrike" dirty="0">
                          <a:solidFill>
                            <a:srgbClr val="C00000"/>
                          </a:solidFill>
                          <a:effectLst/>
                          <a:latin typeface="Arial" panose="020B0604020202020204" pitchFamily="34" charset="0"/>
                          <a:cs typeface="Arial" panose="020B0604020202020204" pitchFamily="34" charset="0"/>
                        </a:rPr>
                        <a:t>   </a:t>
                      </a:r>
                    </a:p>
                  </a:txBody>
                  <a:tcPr marL="0" marR="0"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17565451"/>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264744616"/>
                  </a:ext>
                </a:extLst>
              </a:tr>
              <a:tr h="390981">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endParaRPr lang="en-US" dirty="0"/>
                    </a:p>
                  </a:txBody>
                  <a:tcPr marL="0" marR="0" marT="0" marB="0" anchor="ctr">
                    <a:solidFill>
                      <a:schemeClr val="bg1"/>
                    </a:solidFill>
                  </a:tcPr>
                </a:tc>
                <a:tc gridSpan="16">
                  <a:txBody>
                    <a:bodyPr/>
                    <a:lstStyle/>
                    <a:p>
                      <a:endParaRPr lang="en-US" dirty="0"/>
                    </a:p>
                  </a:txBody>
                  <a:tcPr marL="0" marR="0"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5875775"/>
                  </a:ext>
                </a:extLst>
              </a:tr>
              <a:tr h="341698">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tc gridSpan="5">
                  <a:txBody>
                    <a:bodyPr/>
                    <a:lstStyle/>
                    <a:p>
                      <a:pPr algn="ctr" fontAlgn="ctr"/>
                      <a:r>
                        <a:rPr lang="en-US" sz="1200" b="1" u="none" strike="noStrike" dirty="0">
                          <a:solidFill>
                            <a:srgbClr val="C00000"/>
                          </a:solidFill>
                          <a:effectLst/>
                          <a:latin typeface="Arial" panose="020B0604020202020204" pitchFamily="34" charset="0"/>
                          <a:cs typeface="Arial" panose="020B0604020202020204" pitchFamily="34" charset="0"/>
                        </a:rPr>
                        <a:t>Document</a:t>
                      </a:r>
                      <a:endParaRPr lang="en-US" sz="1200" b="1" i="0"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a:effectLst/>
                          <a:latin typeface="Arial" panose="020B0604020202020204" pitchFamily="34" charset="0"/>
                          <a:cs typeface="Arial" panose="020B0604020202020204" pitchFamily="34" charset="0"/>
                        </a:rPr>
                        <a:t>SQL</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068999009"/>
                  </a:ext>
                </a:extLst>
              </a:tr>
              <a:tr h="307731">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tc gridSpan="5">
                  <a:txBody>
                    <a:bodyPr/>
                    <a:lstStyle/>
                    <a:p>
                      <a:pPr algn="ctr" fontAlgn="ctr"/>
                      <a:r>
                        <a:rPr lang="en-US" sz="1200" b="1" u="none" strike="noStrike" dirty="0">
                          <a:solidFill>
                            <a:srgbClr val="C00000"/>
                          </a:solidFill>
                          <a:effectLst/>
                          <a:latin typeface="Arial" panose="020B0604020202020204" pitchFamily="34" charset="0"/>
                          <a:cs typeface="Arial" panose="020B0604020202020204" pitchFamily="34" charset="0"/>
                        </a:rPr>
                        <a:t>Version</a:t>
                      </a:r>
                      <a:endParaRPr lang="en-US" sz="1200" b="1" i="0"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1200" b="1" i="0" u="none" strike="noStrike" dirty="0">
                          <a:effectLst/>
                          <a:latin typeface="Arial" panose="020B0604020202020204" pitchFamily="34" charset="0"/>
                          <a:cs typeface="Arial" panose="020B0604020202020204" pitchFamily="34" charset="0"/>
                        </a:rPr>
                        <a:t>1.0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339686132"/>
                  </a:ext>
                </a:extLst>
              </a:tr>
              <a:tr h="360485">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tc gridSpan="5">
                  <a:txBody>
                    <a:bodyPr/>
                    <a:lstStyle/>
                    <a:p>
                      <a:pPr algn="ctr" fontAlgn="ctr"/>
                      <a:r>
                        <a:rPr lang="en-US" sz="1200" b="1" u="none" strike="noStrike" dirty="0">
                          <a:solidFill>
                            <a:srgbClr val="C00000"/>
                          </a:solidFill>
                          <a:effectLst/>
                          <a:latin typeface="Arial" panose="020B0604020202020204" pitchFamily="34" charset="0"/>
                          <a:cs typeface="Arial" panose="020B0604020202020204" pitchFamily="34" charset="0"/>
                        </a:rPr>
                        <a:t>Created Date</a:t>
                      </a:r>
                      <a:endParaRPr lang="en-US" sz="1200" b="1" i="0" u="none" strike="noStrike" dirty="0">
                        <a:solidFill>
                          <a:srgbClr val="C00000"/>
                        </a:solidFill>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1200" b="1" i="0" u="none" strike="noStrike" dirty="0">
                          <a:effectLst/>
                          <a:latin typeface="Arial" panose="020B0604020202020204" pitchFamily="34" charset="0"/>
                          <a:cs typeface="Arial" panose="020B0604020202020204" pitchFamily="34" charset="0"/>
                        </a:rPr>
                        <a:t>15-02-2023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592726268"/>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t"/>
                      <a:r>
                        <a:rPr lang="en-US" sz="1200" u="none" strike="noStrike">
                          <a:effectLst/>
                          <a:latin typeface="Arial" panose="020B0604020202020204" pitchFamily="34" charset="0"/>
                          <a:cs typeface="Arial" panose="020B0604020202020204" pitchFamily="34" charset="0"/>
                        </a:rPr>
                        <a:t> </a:t>
                      </a:r>
                      <a:endParaRPr lang="en-US" sz="1200" b="1" i="0" u="none" strike="noStrike">
                        <a:solidFill>
                          <a:srgbClr val="800000"/>
                        </a:solidFill>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gridSpan="3">
                  <a:txBody>
                    <a:bodyPr/>
                    <a:lstStyle/>
                    <a:p>
                      <a:pPr algn="l" fontAlgn="b"/>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0" marR="0" marT="0" marB="0" anchor="ctr">
                    <a:lnT w="635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760092852"/>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46717426"/>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915016991"/>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366550554"/>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992104346"/>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83233946"/>
                  </a:ext>
                </a:extLst>
              </a:tr>
              <a:tr h="162683">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gridSpan="3">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a:effectLst/>
                          <a:latin typeface="Arial" panose="020B0604020202020204" pitchFamily="34" charset="0"/>
                          <a:cs typeface="Arial" panose="020B0604020202020204" pitchFamily="34" charset="0"/>
                        </a:rPr>
                        <a:t> </a:t>
                      </a:r>
                      <a:endParaRPr lang="en-US" sz="1200" b="0" i="0" u="none" strike="noStrike">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a:t>
                      </a:r>
                      <a:endParaRPr lang="en-US" sz="1200" b="0" i="0" u="none" strike="noStrike" dirty="0">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66687654"/>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222758379"/>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02117882"/>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49510604"/>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07163468"/>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08316722"/>
                  </a:ext>
                </a:extLst>
              </a:tr>
              <a:tr h="107570">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5">
                  <a:txBody>
                    <a:bodyPr/>
                    <a:lstStyle/>
                    <a:p>
                      <a:pPr algn="ctr" fontAlgn="b"/>
                      <a:r>
                        <a:rPr lang="en-US" sz="600" u="none" strike="noStrike">
                          <a:effectLst/>
                        </a:rPr>
                        <a:t> </a:t>
                      </a:r>
                      <a:endParaRPr lang="en-US" sz="600" b="1"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876228828"/>
                  </a:ext>
                </a:extLst>
              </a:tr>
              <a:tr h="103434">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a:effectLst/>
                        </a:rPr>
                        <a:t> </a:t>
                      </a:r>
                      <a:endParaRPr lang="en-US" sz="600" b="0" i="0" u="none" strike="noStrike">
                        <a:effectLst/>
                        <a:latin typeface="Arial" panose="020B0604020202020204" pitchFamily="34" charset="0"/>
                      </a:endParaRPr>
                    </a:p>
                  </a:txBody>
                  <a:tcPr marL="0" marR="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600" u="none" strike="noStrike" dirty="0">
                          <a:effectLst/>
                        </a:rPr>
                        <a:t> </a:t>
                      </a:r>
                      <a:endParaRPr lang="en-US" sz="600" b="0" i="0" u="none" strike="noStrike" dirty="0">
                        <a:effectLst/>
                        <a:latin typeface="Arial" panose="020B0604020202020204" pitchFamily="34" charset="0"/>
                      </a:endParaRPr>
                    </a:p>
                  </a:txBody>
                  <a:tcPr marL="0" marR="0" marT="0" marB="0"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8448934"/>
                  </a:ext>
                </a:extLst>
              </a:tr>
            </a:tbl>
          </a:graphicData>
        </a:graphic>
      </p:graphicFrame>
      <p:pic>
        <p:nvPicPr>
          <p:cNvPr id="8" name="Picture 7" descr="C:\Users\trangptt11.FSOFT.FPT.VN\Downloads\Fsoftlogo-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466" y="159283"/>
            <a:ext cx="2291655" cy="121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8162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AC1AC158-45C1-0040-9131-23075FBE6A92}"/>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DFBB27F-FA30-F846-94D9-F8AD8F8A5AD5}"/>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3EA2F05-BF17-684F-AC5F-5889BD80AA83}"/>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C803DBEA-DD6E-EA4D-B036-AC15753987CF}"/>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B8F17C5-7DE7-134E-9E49-7FD4FD54D623}"/>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C9AA1325-CB52-A346-B376-300719B9A9D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ABD7DA4-E5A7-7B48-AF58-4AD57647C10E}"/>
              </a:ext>
            </a:extLst>
          </p:cNvPr>
          <p:cNvSpPr>
            <a:spLocks noGrp="1"/>
          </p:cNvSpPr>
          <p:nvPr>
            <p:ph type="title"/>
          </p:nvPr>
        </p:nvSpPr>
        <p:spPr/>
        <p:txBody>
          <a:bodyPr/>
          <a:lstStyle/>
          <a:p>
            <a:r>
              <a:rPr lang="en-VN" dirty="0"/>
              <a:t>Multi table query</a:t>
            </a:r>
          </a:p>
        </p:txBody>
      </p:sp>
      <p:sp>
        <p:nvSpPr>
          <p:cNvPr id="2" name="Slide Number Placeholder 1">
            <a:extLst>
              <a:ext uri="{FF2B5EF4-FFF2-40B4-BE49-F238E27FC236}">
                <a16:creationId xmlns:a16="http://schemas.microsoft.com/office/drawing/2014/main" id="{AA56689B-9669-ED46-A1A3-89C4AFEA9CB1}"/>
              </a:ext>
            </a:extLst>
          </p:cNvPr>
          <p:cNvSpPr>
            <a:spLocks noGrp="1"/>
          </p:cNvSpPr>
          <p:nvPr>
            <p:ph type="sldNum" sz="quarter" idx="12"/>
          </p:nvPr>
        </p:nvSpPr>
        <p:spPr/>
        <p:txBody>
          <a:bodyPr/>
          <a:lstStyle/>
          <a:p>
            <a:fld id="{E012F146-47F9-A646-B182-8CC39B8AD32B}" type="slidenum">
              <a:rPr lang="x-none" smtClean="0"/>
              <a:pPr/>
              <a:t>10</a:t>
            </a:fld>
            <a:endParaRPr lang="x-none"/>
          </a:p>
        </p:txBody>
      </p:sp>
      <p:pic>
        <p:nvPicPr>
          <p:cNvPr id="12" name="Picture 4" descr="Noname.gif">
            <a:extLst>
              <a:ext uri="{FF2B5EF4-FFF2-40B4-BE49-F238E27FC236}">
                <a16:creationId xmlns:a16="http://schemas.microsoft.com/office/drawing/2014/main" id="{6AD04E96-F48C-C64E-BBA8-53C8C64BCD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715" y="2141150"/>
            <a:ext cx="5360477" cy="292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Noname.jpg">
            <a:extLst>
              <a:ext uri="{FF2B5EF4-FFF2-40B4-BE49-F238E27FC236}">
                <a16:creationId xmlns:a16="http://schemas.microsoft.com/office/drawing/2014/main" id="{84016964-CF47-BF47-9FA3-7ED6AFC3C4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04244"/>
            <a:ext cx="5941470" cy="36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5838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VN" dirty="0"/>
              <a:t>Multi table using subquery</a:t>
            </a:r>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11</a:t>
            </a:fld>
            <a:endParaRPr lang="x-none"/>
          </a:p>
        </p:txBody>
      </p:sp>
      <p:sp>
        <p:nvSpPr>
          <p:cNvPr id="16" name="TextBox 15">
            <a:extLst>
              <a:ext uri="{FF2B5EF4-FFF2-40B4-BE49-F238E27FC236}">
                <a16:creationId xmlns:a16="http://schemas.microsoft.com/office/drawing/2014/main" id="{FC484BB5-5092-C44E-9B0C-2F1A12D74713}"/>
              </a:ext>
            </a:extLst>
          </p:cNvPr>
          <p:cNvSpPr txBox="1"/>
          <p:nvPr/>
        </p:nvSpPr>
        <p:spPr>
          <a:xfrm>
            <a:off x="608162" y="1241540"/>
            <a:ext cx="10515599" cy="1754326"/>
          </a:xfrm>
          <a:prstGeom prst="rect">
            <a:avLst/>
          </a:prstGeom>
          <a:noFill/>
        </p:spPr>
        <p:txBody>
          <a:bodyPr wrap="square">
            <a:spAutoFit/>
          </a:bodyPr>
          <a:lstStyle/>
          <a:p>
            <a:pPr marL="342900" indent="-342900" algn="l" fontAlgn="base">
              <a:buFont typeface="+mj-lt"/>
              <a:buAutoNum type="arabicPeriod"/>
            </a:pPr>
            <a:r>
              <a:rPr lang="en-US" b="0" i="0" dirty="0">
                <a:solidFill>
                  <a:schemeClr val="accent5"/>
                </a:solidFill>
                <a:effectLst/>
                <a:latin typeface="urw-din"/>
              </a:rPr>
              <a:t>A subquery is a query within another query. The outer query is called as </a:t>
            </a:r>
            <a:r>
              <a:rPr lang="en-US" b="1" i="0" dirty="0">
                <a:solidFill>
                  <a:schemeClr val="accent5"/>
                </a:solidFill>
                <a:effectLst/>
                <a:latin typeface="urw-din"/>
              </a:rPr>
              <a:t>main query</a:t>
            </a:r>
            <a:r>
              <a:rPr lang="en-US" b="0" i="0" dirty="0">
                <a:solidFill>
                  <a:schemeClr val="accent5"/>
                </a:solidFill>
                <a:effectLst/>
                <a:latin typeface="urw-din"/>
              </a:rPr>
              <a:t> and inner query is called as</a:t>
            </a:r>
            <a:r>
              <a:rPr lang="en-US" b="1" i="0" dirty="0">
                <a:solidFill>
                  <a:schemeClr val="accent5"/>
                </a:solidFill>
                <a:effectLst/>
                <a:latin typeface="urw-din"/>
              </a:rPr>
              <a:t> subquery</a:t>
            </a:r>
            <a:r>
              <a:rPr lang="en-US" b="0" i="0" dirty="0">
                <a:solidFill>
                  <a:schemeClr val="accent5"/>
                </a:solidFill>
                <a:effectLst/>
                <a:latin typeface="urw-din"/>
              </a:rPr>
              <a:t>.</a:t>
            </a:r>
          </a:p>
          <a:p>
            <a:pPr marL="342900" indent="-342900" algn="l" fontAlgn="base">
              <a:buFont typeface="+mj-lt"/>
              <a:buAutoNum type="arabicPeriod"/>
            </a:pPr>
            <a:endParaRPr lang="en-US" b="0" i="0" dirty="0">
              <a:solidFill>
                <a:schemeClr val="accent5"/>
              </a:solidFill>
              <a:effectLst/>
              <a:latin typeface="urw-din"/>
            </a:endParaRPr>
          </a:p>
          <a:p>
            <a:pPr marL="342900" indent="-342900" algn="l" fontAlgn="base">
              <a:buFont typeface="+mj-lt"/>
              <a:buAutoNum type="arabicPeriod"/>
            </a:pPr>
            <a:r>
              <a:rPr lang="en-US" b="0" i="0" dirty="0">
                <a:solidFill>
                  <a:schemeClr val="accent5"/>
                </a:solidFill>
                <a:effectLst/>
                <a:latin typeface="urw-din"/>
              </a:rPr>
              <a:t>The subquery generally executes first when the subquery doesn’t have any</a:t>
            </a:r>
            <a:r>
              <a:rPr lang="en-US" b="1" i="0" dirty="0">
                <a:solidFill>
                  <a:schemeClr val="accent5"/>
                </a:solidFill>
                <a:effectLst/>
                <a:latin typeface="urw-din"/>
              </a:rPr>
              <a:t> co-relation</a:t>
            </a:r>
            <a:r>
              <a:rPr lang="en-US" b="0" i="0" dirty="0">
                <a:solidFill>
                  <a:schemeClr val="accent5"/>
                </a:solidFill>
                <a:effectLst/>
                <a:latin typeface="urw-din"/>
              </a:rPr>
              <a:t> with the </a:t>
            </a:r>
            <a:r>
              <a:rPr lang="en-US" b="1" i="0" dirty="0">
                <a:solidFill>
                  <a:schemeClr val="accent5"/>
                </a:solidFill>
                <a:effectLst/>
                <a:latin typeface="urw-din"/>
              </a:rPr>
              <a:t>main query</a:t>
            </a:r>
            <a:r>
              <a:rPr lang="en-US" b="0" i="0" dirty="0">
                <a:solidFill>
                  <a:schemeClr val="accent5"/>
                </a:solidFill>
                <a:effectLst/>
                <a:latin typeface="urw-din"/>
              </a:rPr>
              <a:t>, when there is a co-relation the parser takes the decision </a:t>
            </a:r>
            <a:r>
              <a:rPr lang="en-US" b="1" i="0" dirty="0">
                <a:solidFill>
                  <a:schemeClr val="accent5"/>
                </a:solidFill>
                <a:effectLst/>
                <a:latin typeface="urw-din"/>
              </a:rPr>
              <a:t>on the fly </a:t>
            </a:r>
            <a:r>
              <a:rPr lang="en-US" b="0" i="0" dirty="0">
                <a:solidFill>
                  <a:schemeClr val="accent5"/>
                </a:solidFill>
                <a:effectLst/>
                <a:latin typeface="urw-din"/>
              </a:rPr>
              <a:t>on which query to execute on </a:t>
            </a:r>
            <a:r>
              <a:rPr lang="en-US" b="1" i="0" dirty="0">
                <a:solidFill>
                  <a:schemeClr val="accent5"/>
                </a:solidFill>
                <a:effectLst/>
                <a:latin typeface="urw-din"/>
              </a:rPr>
              <a:t>precedence</a:t>
            </a:r>
            <a:r>
              <a:rPr lang="en-US" b="0" i="0" dirty="0">
                <a:solidFill>
                  <a:schemeClr val="accent5"/>
                </a:solidFill>
                <a:effectLst/>
                <a:latin typeface="urw-din"/>
              </a:rPr>
              <a:t> and uses the output of the subquery accordingly.</a:t>
            </a:r>
          </a:p>
        </p:txBody>
      </p:sp>
      <p:sp>
        <p:nvSpPr>
          <p:cNvPr id="17" name="TextBox 16">
            <a:extLst>
              <a:ext uri="{FF2B5EF4-FFF2-40B4-BE49-F238E27FC236}">
                <a16:creationId xmlns:a16="http://schemas.microsoft.com/office/drawing/2014/main" id="{03917CFF-0AC1-FF46-864A-7EE98AEA5763}"/>
              </a:ext>
            </a:extLst>
          </p:cNvPr>
          <p:cNvSpPr txBox="1"/>
          <p:nvPr/>
        </p:nvSpPr>
        <p:spPr>
          <a:xfrm>
            <a:off x="1677837" y="3180432"/>
            <a:ext cx="8622101" cy="1200329"/>
          </a:xfrm>
          <a:prstGeom prst="rect">
            <a:avLst/>
          </a:prstGeom>
          <a:solidFill>
            <a:schemeClr val="bg1">
              <a:lumMod val="85000"/>
            </a:schemeClr>
          </a:solidFill>
        </p:spPr>
        <p:txBody>
          <a:bodyPr wrap="square">
            <a:spAutoFit/>
          </a:bodyPr>
          <a:lstStyle/>
          <a:p>
            <a:r>
              <a:rPr lang="en-US" dirty="0">
                <a:solidFill>
                  <a:schemeClr val="bg2"/>
                </a:solidFill>
              </a:rPr>
              <a:t>SELECT</a:t>
            </a:r>
            <a:r>
              <a:rPr lang="en-US" dirty="0">
                <a:solidFill>
                  <a:schemeClr val="accent5"/>
                </a:solidFill>
              </a:rPr>
              <a:t> </a:t>
            </a:r>
            <a:r>
              <a:rPr lang="en-US" dirty="0" err="1">
                <a:solidFill>
                  <a:schemeClr val="accent5"/>
                </a:solidFill>
              </a:rPr>
              <a:t>column_name</a:t>
            </a:r>
            <a:r>
              <a:rPr lang="en-US" dirty="0">
                <a:solidFill>
                  <a:schemeClr val="accent5"/>
                </a:solidFill>
              </a:rPr>
              <a:t> </a:t>
            </a:r>
          </a:p>
          <a:p>
            <a:r>
              <a:rPr lang="en-US" dirty="0">
                <a:solidFill>
                  <a:schemeClr val="bg2"/>
                </a:solidFill>
              </a:rPr>
              <a:t>FROM</a:t>
            </a:r>
            <a:r>
              <a:rPr lang="en-US" dirty="0">
                <a:solidFill>
                  <a:schemeClr val="accent5"/>
                </a:solidFill>
              </a:rPr>
              <a:t> </a:t>
            </a:r>
            <a:r>
              <a:rPr lang="en-US" dirty="0" err="1">
                <a:solidFill>
                  <a:schemeClr val="accent5"/>
                </a:solidFill>
              </a:rPr>
              <a:t>table_name</a:t>
            </a:r>
            <a:r>
              <a:rPr lang="en-US" dirty="0">
                <a:solidFill>
                  <a:schemeClr val="accent5"/>
                </a:solidFill>
              </a:rPr>
              <a:t> </a:t>
            </a:r>
          </a:p>
          <a:p>
            <a:r>
              <a:rPr lang="en-US" dirty="0">
                <a:solidFill>
                  <a:schemeClr val="bg2"/>
                </a:solidFill>
              </a:rPr>
              <a:t>WHERE</a:t>
            </a:r>
            <a:r>
              <a:rPr lang="en-US" dirty="0">
                <a:solidFill>
                  <a:schemeClr val="accent5"/>
                </a:solidFill>
              </a:rPr>
              <a:t> </a:t>
            </a:r>
            <a:r>
              <a:rPr lang="en-US" dirty="0" err="1">
                <a:solidFill>
                  <a:schemeClr val="accent5"/>
                </a:solidFill>
              </a:rPr>
              <a:t>column_name</a:t>
            </a:r>
            <a:r>
              <a:rPr lang="en-US" dirty="0">
                <a:solidFill>
                  <a:schemeClr val="accent5"/>
                </a:solidFill>
              </a:rPr>
              <a:t> </a:t>
            </a:r>
            <a:r>
              <a:rPr lang="en-US" i="1" dirty="0">
                <a:solidFill>
                  <a:schemeClr val="accent5"/>
                </a:solidFill>
                <a:effectLst/>
              </a:rPr>
              <a:t>expression operator</a:t>
            </a:r>
            <a:r>
              <a:rPr lang="en-US" dirty="0">
                <a:solidFill>
                  <a:schemeClr val="accent5"/>
                </a:solidFill>
              </a:rPr>
              <a:t> ( SELECT COLUMN_NAME from TABLE_NAME </a:t>
            </a:r>
            <a:r>
              <a:rPr lang="en-US" dirty="0">
                <a:solidFill>
                  <a:schemeClr val="bg2"/>
                </a:solidFill>
              </a:rPr>
              <a:t>WHERE</a:t>
            </a:r>
            <a:r>
              <a:rPr lang="en-US" dirty="0">
                <a:solidFill>
                  <a:schemeClr val="accent5"/>
                </a:solidFill>
              </a:rPr>
              <a:t> ... );</a:t>
            </a:r>
            <a:endParaRPr lang="en-VN" dirty="0">
              <a:solidFill>
                <a:schemeClr val="accent5"/>
              </a:solidFill>
            </a:endParaRPr>
          </a:p>
        </p:txBody>
      </p:sp>
    </p:spTree>
    <p:extLst>
      <p:ext uri="{BB962C8B-B14F-4D97-AF65-F5344CB8AC3E}">
        <p14:creationId xmlns:p14="http://schemas.microsoft.com/office/powerpoint/2010/main" val="261152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US" dirty="0"/>
              <a:t>PIVOT</a:t>
            </a:r>
            <a:endParaRPr lang="en-VN" dirty="0"/>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12</a:t>
            </a:fld>
            <a:endParaRPr lang="x-none"/>
          </a:p>
        </p:txBody>
      </p:sp>
      <p:sp>
        <p:nvSpPr>
          <p:cNvPr id="16" name="TextBox 15">
            <a:extLst>
              <a:ext uri="{FF2B5EF4-FFF2-40B4-BE49-F238E27FC236}">
                <a16:creationId xmlns:a16="http://schemas.microsoft.com/office/drawing/2014/main" id="{FC484BB5-5092-C44E-9B0C-2F1A12D74713}"/>
              </a:ext>
            </a:extLst>
          </p:cNvPr>
          <p:cNvSpPr txBox="1"/>
          <p:nvPr/>
        </p:nvSpPr>
        <p:spPr>
          <a:xfrm>
            <a:off x="608162" y="1241540"/>
            <a:ext cx="11299911" cy="923330"/>
          </a:xfrm>
          <a:prstGeom prst="rect">
            <a:avLst/>
          </a:prstGeom>
          <a:noFill/>
        </p:spPr>
        <p:txBody>
          <a:bodyPr wrap="square">
            <a:spAutoFit/>
          </a:bodyPr>
          <a:lstStyle/>
          <a:p>
            <a:pPr marL="342900" indent="-342900" algn="just" fontAlgn="base">
              <a:buFont typeface="+mj-lt"/>
              <a:buAutoNum type="arabicPeriod"/>
            </a:pPr>
            <a:r>
              <a:rPr lang="en-US" dirty="0">
                <a:solidFill>
                  <a:schemeClr val="accent5"/>
                </a:solidFill>
                <a:latin typeface="Times New Roman" panose="02020603050405020304" pitchFamily="18" charset="0"/>
                <a:cs typeface="Times New Roman" panose="02020603050405020304" pitchFamily="18" charset="0"/>
              </a:rPr>
              <a:t>U</a:t>
            </a:r>
            <a:r>
              <a:rPr lang="en-US" b="0" i="0" dirty="0">
                <a:solidFill>
                  <a:schemeClr val="accent5"/>
                </a:solidFill>
                <a:effectLst/>
                <a:latin typeface="Times New Roman" panose="02020603050405020304" pitchFamily="18" charset="0"/>
                <a:cs typeface="Times New Roman" panose="02020603050405020304" pitchFamily="18" charset="0"/>
              </a:rPr>
              <a:t>se the PIVOT and UNPIVOT relational operators to change a table-valued expression into another table. </a:t>
            </a:r>
          </a:p>
          <a:p>
            <a:pPr marL="342900" indent="-342900" algn="just" fontAlgn="base">
              <a:buFont typeface="+mj-lt"/>
              <a:buAutoNum type="arabicPeriod"/>
            </a:pPr>
            <a:r>
              <a:rPr lang="en-US" b="0" i="0" dirty="0">
                <a:solidFill>
                  <a:schemeClr val="accent5"/>
                </a:solidFill>
                <a:effectLst/>
                <a:latin typeface="Times New Roman" panose="02020603050405020304" pitchFamily="18" charset="0"/>
                <a:cs typeface="Times New Roman" panose="02020603050405020304" pitchFamily="18" charset="0"/>
              </a:rPr>
              <a:t>PIVOT rotates a table-valued expression by turning the unique values from one column in the expression into multiple columns in the output.</a:t>
            </a:r>
          </a:p>
        </p:txBody>
      </p:sp>
      <p:sp>
        <p:nvSpPr>
          <p:cNvPr id="6" name="TextBox 5">
            <a:extLst>
              <a:ext uri="{FF2B5EF4-FFF2-40B4-BE49-F238E27FC236}">
                <a16:creationId xmlns:a16="http://schemas.microsoft.com/office/drawing/2014/main" id="{DAEBB3E2-C992-70F5-C8D3-87C7847E609E}"/>
              </a:ext>
            </a:extLst>
          </p:cNvPr>
          <p:cNvSpPr txBox="1"/>
          <p:nvPr/>
        </p:nvSpPr>
        <p:spPr>
          <a:xfrm>
            <a:off x="4235987" y="2198057"/>
            <a:ext cx="6312664" cy="4278094"/>
          </a:xfrm>
          <a:prstGeom prst="rect">
            <a:avLst/>
          </a:prstGeom>
          <a:solidFill>
            <a:schemeClr val="accent5">
              <a:lumMod val="90000"/>
              <a:lumOff val="10000"/>
            </a:schemeClr>
          </a:solidFill>
          <a:ln>
            <a:solidFill>
              <a:schemeClr val="accent5"/>
            </a:solidFill>
          </a:ln>
        </p:spPr>
        <p:txBody>
          <a:bodyPr wrap="square">
            <a:spAutoFit/>
          </a:bodyPr>
          <a:lstStyle/>
          <a:p>
            <a:r>
              <a:rPr lang="en-US" sz="1600" b="0" i="0" dirty="0">
                <a:solidFill>
                  <a:schemeClr val="bg2">
                    <a:lumMod val="60000"/>
                    <a:lumOff val="40000"/>
                  </a:schemeClr>
                </a:solidFill>
                <a:effectLst/>
                <a:latin typeface="SFMono-Regular"/>
              </a:rPr>
              <a:t>SELECT</a:t>
            </a:r>
            <a:r>
              <a:rPr lang="en-US" sz="1600" b="0" i="0" dirty="0">
                <a:solidFill>
                  <a:srgbClr val="569CD6"/>
                </a:solidFill>
                <a:effectLst/>
                <a:latin typeface="SFMono-Regular"/>
              </a:rPr>
              <a:t> &lt;non-pivoted column&gt;,  </a:t>
            </a:r>
          </a:p>
          <a:p>
            <a:r>
              <a:rPr lang="en-US" sz="1600" b="0" i="0" dirty="0">
                <a:solidFill>
                  <a:srgbClr val="569CD6"/>
                </a:solidFill>
                <a:effectLst/>
                <a:latin typeface="SFMono-Regular"/>
              </a:rPr>
              <a:t>    </a:t>
            </a:r>
            <a:r>
              <a:rPr lang="en-US" sz="1600" b="0" i="0" dirty="0">
                <a:solidFill>
                  <a:schemeClr val="bg1"/>
                </a:solidFill>
                <a:effectLst/>
                <a:latin typeface="SFMono-Regular"/>
              </a:rPr>
              <a:t>[first pivoted column]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&lt;column name&gt;,  </a:t>
            </a:r>
          </a:p>
          <a:p>
            <a:r>
              <a:rPr lang="en-US" sz="1600" b="0" i="0" dirty="0">
                <a:solidFill>
                  <a:srgbClr val="569CD6"/>
                </a:solidFill>
                <a:effectLst/>
                <a:latin typeface="SFMono-Regular"/>
              </a:rPr>
              <a:t>    </a:t>
            </a:r>
            <a:r>
              <a:rPr lang="en-US" sz="1600" b="0" i="0" dirty="0">
                <a:solidFill>
                  <a:schemeClr val="bg1"/>
                </a:solidFill>
                <a:effectLst/>
                <a:latin typeface="SFMono-Regular"/>
              </a:rPr>
              <a:t>[second pivoted column]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&lt;column name&gt;,  </a:t>
            </a:r>
          </a:p>
          <a:p>
            <a:r>
              <a:rPr lang="en-US" sz="1600" b="0" i="0" dirty="0">
                <a:solidFill>
                  <a:schemeClr val="bg1"/>
                </a:solidFill>
                <a:effectLst/>
                <a:latin typeface="SFMono-Regular"/>
              </a:rPr>
              <a:t>    ...  </a:t>
            </a:r>
          </a:p>
          <a:p>
            <a:r>
              <a:rPr lang="en-US" sz="1600" b="0" i="0" dirty="0">
                <a:solidFill>
                  <a:schemeClr val="bg1"/>
                </a:solidFill>
                <a:effectLst/>
                <a:latin typeface="SFMono-Regular"/>
              </a:rPr>
              <a:t>    [last pivoted column]</a:t>
            </a:r>
            <a:r>
              <a:rPr lang="en-US" sz="1600" b="0" i="0" dirty="0">
                <a:solidFill>
                  <a:srgbClr val="569CD6"/>
                </a:solidFill>
                <a:effectLst/>
                <a:latin typeface="SFMono-Regular"/>
              </a:rPr>
              <a:t>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&lt;column name&gt;  </a:t>
            </a:r>
          </a:p>
          <a:p>
            <a:r>
              <a:rPr lang="en-US" sz="1600" b="0" i="0" dirty="0">
                <a:solidFill>
                  <a:schemeClr val="bg2">
                    <a:lumMod val="60000"/>
                    <a:lumOff val="40000"/>
                  </a:schemeClr>
                </a:solidFill>
                <a:effectLst/>
                <a:latin typeface="SFMono-Regular"/>
              </a:rPr>
              <a:t>FROM</a:t>
            </a:r>
            <a:r>
              <a:rPr lang="en-US" sz="1600" b="0" i="0" dirty="0">
                <a:solidFill>
                  <a:srgbClr val="569CD6"/>
                </a:solidFill>
                <a:effectLst/>
                <a:latin typeface="SFMono-Regular"/>
              </a:rPr>
              <a:t>  </a:t>
            </a:r>
          </a:p>
          <a:p>
            <a:r>
              <a:rPr lang="en-US" sz="1600" b="0" i="0" dirty="0">
                <a:solidFill>
                  <a:srgbClr val="569CD6"/>
                </a:solidFill>
                <a:effectLst/>
                <a:latin typeface="SFMono-Regular"/>
              </a:rPr>
              <a:t>    </a:t>
            </a:r>
            <a:r>
              <a:rPr lang="en-US" sz="1600" b="0" i="0" dirty="0">
                <a:solidFill>
                  <a:schemeClr val="bg1"/>
                </a:solidFill>
                <a:effectLst/>
                <a:latin typeface="SFMono-Regular"/>
              </a:rPr>
              <a:t>(</a:t>
            </a:r>
            <a:r>
              <a:rPr lang="en-US" sz="1600" b="0" i="0" dirty="0">
                <a:solidFill>
                  <a:srgbClr val="569CD6"/>
                </a:solidFill>
                <a:effectLst/>
                <a:latin typeface="SFMono-Regular"/>
              </a:rPr>
              <a:t>&lt;SELECT query that produces the data&gt;</a:t>
            </a:r>
            <a:r>
              <a:rPr lang="en-US" sz="1600" b="0" i="0" dirty="0">
                <a:solidFill>
                  <a:schemeClr val="bg1"/>
                </a:solidFill>
                <a:effectLst/>
                <a:latin typeface="SFMono-Regular"/>
              </a:rPr>
              <a:t>)</a:t>
            </a:r>
            <a:r>
              <a:rPr lang="en-US" sz="1600" b="0" i="0" dirty="0">
                <a:solidFill>
                  <a:srgbClr val="569CD6"/>
                </a:solidFill>
                <a:effectLst/>
                <a:latin typeface="SFMono-Regular"/>
              </a:rPr>
              <a:t>   </a:t>
            </a:r>
          </a:p>
          <a:p>
            <a:r>
              <a:rPr lang="en-US" sz="1600" b="0" i="0" dirty="0">
                <a:solidFill>
                  <a:srgbClr val="569CD6"/>
                </a:solidFill>
                <a:effectLst/>
                <a:latin typeface="SFMono-Regular"/>
              </a:rPr>
              <a:t>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&lt;alias for the source query&gt;  </a:t>
            </a:r>
          </a:p>
          <a:p>
            <a:r>
              <a:rPr lang="en-US" sz="1600" b="0" i="0" dirty="0">
                <a:solidFill>
                  <a:schemeClr val="bg2">
                    <a:lumMod val="60000"/>
                    <a:lumOff val="40000"/>
                  </a:schemeClr>
                </a:solidFill>
                <a:effectLst/>
                <a:latin typeface="SFMono-Regular"/>
              </a:rPr>
              <a:t>PIVOT</a:t>
            </a:r>
            <a:r>
              <a:rPr lang="en-US" sz="1600" b="0" i="0" dirty="0">
                <a:solidFill>
                  <a:srgbClr val="569CD6"/>
                </a:solidFill>
                <a:effectLst/>
                <a:latin typeface="SFMono-Regular"/>
              </a:rPr>
              <a:t>  </a:t>
            </a:r>
          </a:p>
          <a:p>
            <a:r>
              <a:rPr lang="en-US" sz="1600" b="0" i="0" dirty="0">
                <a:solidFill>
                  <a:schemeClr val="bg1"/>
                </a:solidFill>
                <a:effectLst/>
                <a:latin typeface="SFMono-Regular"/>
              </a:rPr>
              <a:t>(</a:t>
            </a:r>
            <a:r>
              <a:rPr lang="en-US" sz="1600" b="0" i="0" dirty="0">
                <a:solidFill>
                  <a:srgbClr val="569CD6"/>
                </a:solidFill>
                <a:effectLst/>
                <a:latin typeface="SFMono-Regular"/>
              </a:rPr>
              <a:t>  </a:t>
            </a:r>
          </a:p>
          <a:p>
            <a:r>
              <a:rPr lang="en-US" sz="1600" b="0" i="0" dirty="0">
                <a:solidFill>
                  <a:srgbClr val="569CD6"/>
                </a:solidFill>
                <a:effectLst/>
                <a:latin typeface="SFMono-Regular"/>
              </a:rPr>
              <a:t>    &lt;aggregation function&gt;</a:t>
            </a:r>
            <a:r>
              <a:rPr lang="en-US" sz="1600" b="0" i="0" dirty="0">
                <a:solidFill>
                  <a:schemeClr val="bg1"/>
                </a:solidFill>
                <a:effectLst/>
                <a:latin typeface="SFMono-Regular"/>
              </a:rPr>
              <a:t>(</a:t>
            </a:r>
            <a:r>
              <a:rPr lang="en-US" sz="1600" b="0" i="0" dirty="0">
                <a:solidFill>
                  <a:srgbClr val="569CD6"/>
                </a:solidFill>
                <a:effectLst/>
                <a:latin typeface="SFMono-Regular"/>
              </a:rPr>
              <a:t>&lt;column being aggregated&gt;</a:t>
            </a:r>
            <a:r>
              <a:rPr lang="en-US" sz="1600" b="0" i="0" dirty="0">
                <a:solidFill>
                  <a:schemeClr val="bg1"/>
                </a:solidFill>
                <a:effectLst/>
                <a:latin typeface="SFMono-Regular"/>
              </a:rPr>
              <a:t>)</a:t>
            </a:r>
            <a:r>
              <a:rPr lang="en-US" sz="1600" b="0" i="0" dirty="0">
                <a:solidFill>
                  <a:srgbClr val="569CD6"/>
                </a:solidFill>
                <a:effectLst/>
                <a:latin typeface="SFMono-Regular"/>
              </a:rPr>
              <a:t>  </a:t>
            </a:r>
          </a:p>
          <a:p>
            <a:r>
              <a:rPr lang="en-US" sz="1600" b="0" i="0" dirty="0">
                <a:solidFill>
                  <a:schemeClr val="bg2">
                    <a:lumMod val="60000"/>
                    <a:lumOff val="40000"/>
                  </a:schemeClr>
                </a:solidFill>
                <a:effectLst/>
                <a:latin typeface="SFMono-Regular"/>
              </a:rPr>
              <a:t>FOR</a:t>
            </a:r>
            <a:r>
              <a:rPr lang="en-US" sz="1600" b="0" i="0" dirty="0">
                <a:solidFill>
                  <a:srgbClr val="569CD6"/>
                </a:solidFill>
                <a:effectLst/>
                <a:latin typeface="SFMono-Regular"/>
              </a:rPr>
              <a:t>   </a:t>
            </a:r>
          </a:p>
          <a:p>
            <a:r>
              <a:rPr lang="en-US" sz="1600" b="0" i="0" dirty="0">
                <a:solidFill>
                  <a:schemeClr val="bg1"/>
                </a:solidFill>
                <a:effectLst/>
                <a:latin typeface="SFMono-Regular"/>
              </a:rPr>
              <a:t>[</a:t>
            </a:r>
            <a:r>
              <a:rPr lang="en-US" sz="1600" b="0" i="0" dirty="0">
                <a:solidFill>
                  <a:srgbClr val="569CD6"/>
                </a:solidFill>
                <a:effectLst/>
                <a:latin typeface="SFMono-Regular"/>
              </a:rPr>
              <a:t>&lt;column that contains the values that will become column headers&gt;</a:t>
            </a:r>
            <a:r>
              <a:rPr lang="en-US" sz="1600" b="0" i="0" dirty="0">
                <a:solidFill>
                  <a:schemeClr val="bg1"/>
                </a:solidFill>
                <a:effectLst/>
                <a:latin typeface="SFMono-Regular"/>
              </a:rPr>
              <a:t>] </a:t>
            </a:r>
            <a:r>
              <a:rPr lang="en-US" sz="1600" b="0" i="0" dirty="0">
                <a:solidFill>
                  <a:srgbClr val="569CD6"/>
                </a:solidFill>
                <a:effectLst/>
                <a:latin typeface="SFMono-Regular"/>
              </a:rPr>
              <a:t>  </a:t>
            </a:r>
          </a:p>
          <a:p>
            <a:r>
              <a:rPr lang="en-US" sz="1600" b="0" i="0" dirty="0">
                <a:solidFill>
                  <a:srgbClr val="569CD6"/>
                </a:solidFill>
                <a:effectLst/>
                <a:latin typeface="SFMono-Regular"/>
              </a:rPr>
              <a:t>    </a:t>
            </a:r>
            <a:r>
              <a:rPr lang="en-US" sz="1600" b="0" i="0" dirty="0">
                <a:solidFill>
                  <a:schemeClr val="bg2">
                    <a:lumMod val="60000"/>
                    <a:lumOff val="40000"/>
                  </a:schemeClr>
                </a:solidFill>
                <a:effectLst/>
                <a:latin typeface="SFMono-Regular"/>
              </a:rPr>
              <a:t>IN</a:t>
            </a:r>
            <a:r>
              <a:rPr lang="en-US" sz="1600" b="0" i="0" dirty="0">
                <a:solidFill>
                  <a:srgbClr val="569CD6"/>
                </a:solidFill>
                <a:effectLst/>
                <a:latin typeface="SFMono-Regular"/>
              </a:rPr>
              <a:t> </a:t>
            </a:r>
            <a:r>
              <a:rPr lang="en-US" sz="1600" b="0" i="0" dirty="0">
                <a:solidFill>
                  <a:schemeClr val="bg1"/>
                </a:solidFill>
                <a:effectLst/>
                <a:latin typeface="SFMono-Regular"/>
              </a:rPr>
              <a:t>( [first pivoted column], [second pivoted column],  </a:t>
            </a:r>
          </a:p>
          <a:p>
            <a:r>
              <a:rPr lang="en-US" sz="1600" b="0" i="0" dirty="0">
                <a:solidFill>
                  <a:schemeClr val="bg1"/>
                </a:solidFill>
                <a:effectLst/>
                <a:latin typeface="SFMono-Regular"/>
              </a:rPr>
              <a:t>    ... [last pivoted column])  </a:t>
            </a:r>
          </a:p>
          <a:p>
            <a:r>
              <a:rPr lang="en-US" sz="1600" b="0" i="0" dirty="0">
                <a:solidFill>
                  <a:schemeClr val="bg1"/>
                </a:solidFill>
                <a:effectLst/>
                <a:latin typeface="SFMono-Regular"/>
              </a:rPr>
              <a:t>) </a:t>
            </a:r>
            <a:r>
              <a:rPr lang="en-US" sz="1600" b="0" i="0" dirty="0">
                <a:solidFill>
                  <a:schemeClr val="bg2">
                    <a:lumMod val="60000"/>
                    <a:lumOff val="40000"/>
                  </a:schemeClr>
                </a:solidFill>
                <a:effectLst/>
                <a:latin typeface="SFMono-Regular"/>
              </a:rPr>
              <a:t>AS</a:t>
            </a:r>
            <a:r>
              <a:rPr lang="en-US" sz="1600" b="0" i="0" dirty="0">
                <a:solidFill>
                  <a:srgbClr val="569CD6"/>
                </a:solidFill>
                <a:effectLst/>
                <a:latin typeface="SFMono-Regular"/>
              </a:rPr>
              <a:t> &lt;alias for the pivot table&gt;  </a:t>
            </a:r>
          </a:p>
          <a:p>
            <a:r>
              <a:rPr lang="en-US" sz="1600" b="0" i="0" dirty="0">
                <a:solidFill>
                  <a:srgbClr val="569CD6"/>
                </a:solidFill>
                <a:effectLst/>
                <a:latin typeface="SFMono-Regular"/>
              </a:rPr>
              <a:t>&lt;optional ORDER BY clause&gt;</a:t>
            </a:r>
            <a:r>
              <a:rPr lang="en-US" sz="1600" b="0" i="0" dirty="0">
                <a:solidFill>
                  <a:schemeClr val="bg1"/>
                </a:solidFill>
                <a:effectLst/>
                <a:latin typeface="SFMono-Regular"/>
              </a:rPr>
              <a:t>;</a:t>
            </a:r>
            <a:endParaRPr lang="en-US" sz="1600" dirty="0">
              <a:solidFill>
                <a:schemeClr val="bg1"/>
              </a:solidFill>
            </a:endParaRPr>
          </a:p>
        </p:txBody>
      </p:sp>
    </p:spTree>
    <p:extLst>
      <p:ext uri="{BB962C8B-B14F-4D97-AF65-F5344CB8AC3E}">
        <p14:creationId xmlns:p14="http://schemas.microsoft.com/office/powerpoint/2010/main" val="3726194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dirty="0">
                <a:solidFill>
                  <a:srgbClr val="F37121"/>
                </a:solidFill>
                <a:latin typeface="BR Omega" pitchFamily="2" charset="77"/>
                <a:cs typeface="Arial" panose="020B0604020202020204" pitchFamily="34" charset="0"/>
              </a:rPr>
              <a:t>02. </a:t>
            </a:r>
            <a:r>
              <a:rPr lang="en-US" sz="4800" b="1" spc="-100" dirty="0">
                <a:solidFill>
                  <a:srgbClr val="172054"/>
                </a:solidFill>
                <a:latin typeface="BR Omega" pitchFamily="2" charset="77"/>
                <a:cs typeface="Arial" panose="020B0604020202020204" pitchFamily="34" charset="0"/>
              </a:rPr>
              <a:t>Exam</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13</a:t>
            </a:fld>
            <a:endParaRPr lang="en-US" dirty="0"/>
          </a:p>
        </p:txBody>
      </p:sp>
    </p:spTree>
    <p:extLst>
      <p:ext uri="{BB962C8B-B14F-4D97-AF65-F5344CB8AC3E}">
        <p14:creationId xmlns:p14="http://schemas.microsoft.com/office/powerpoint/2010/main" val="294907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FA69060-E337-754E-AA67-327947F5C2EE}"/>
              </a:ext>
            </a:extLst>
          </p:cNvPr>
          <p:cNvSpPr>
            <a:spLocks noGrp="1"/>
          </p:cNvSpPr>
          <p:nvPr>
            <p:ph type="title"/>
          </p:nvPr>
        </p:nvSpPr>
        <p:spPr/>
        <p:txBody>
          <a:bodyPr/>
          <a:lstStyle/>
          <a:p>
            <a:r>
              <a:rPr lang="en-US" dirty="0"/>
              <a:t>DB Module</a:t>
            </a:r>
            <a:endParaRPr lang="en-VN" dirty="0"/>
          </a:p>
        </p:txBody>
      </p:sp>
      <p:sp>
        <p:nvSpPr>
          <p:cNvPr id="2" name="Slide Number Placeholder 1">
            <a:extLst>
              <a:ext uri="{FF2B5EF4-FFF2-40B4-BE49-F238E27FC236}">
                <a16:creationId xmlns:a16="http://schemas.microsoft.com/office/drawing/2014/main" id="{9F76C681-8234-D34B-9B26-C1525C12CC35}"/>
              </a:ext>
            </a:extLst>
          </p:cNvPr>
          <p:cNvSpPr>
            <a:spLocks noGrp="1"/>
          </p:cNvSpPr>
          <p:nvPr>
            <p:ph type="sldNum" sz="quarter" idx="12"/>
          </p:nvPr>
        </p:nvSpPr>
        <p:spPr/>
        <p:txBody>
          <a:bodyPr/>
          <a:lstStyle/>
          <a:p>
            <a:fld id="{E012F146-47F9-A646-B182-8CC39B8AD32B}" type="slidenum">
              <a:rPr lang="x-none" smtClean="0"/>
              <a:pPr/>
              <a:t>14</a:t>
            </a:fld>
            <a:endParaRPr lang="x-none"/>
          </a:p>
        </p:txBody>
      </p:sp>
      <p:sp>
        <p:nvSpPr>
          <p:cNvPr id="6" name="TextBox 5">
            <a:extLst>
              <a:ext uri="{FF2B5EF4-FFF2-40B4-BE49-F238E27FC236}">
                <a16:creationId xmlns:a16="http://schemas.microsoft.com/office/drawing/2014/main" id="{160D8022-BDAD-2705-D101-7D9CD34B9AA6}"/>
              </a:ext>
            </a:extLst>
          </p:cNvPr>
          <p:cNvSpPr txBox="1"/>
          <p:nvPr/>
        </p:nvSpPr>
        <p:spPr>
          <a:xfrm>
            <a:off x="723900" y="1804244"/>
            <a:ext cx="6309360" cy="420307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2">
                  <a:extLst>
                    <a:ext uri="{A12FA001-AC4F-418D-AE19-62706E023703}">
                      <ahyp:hlinkClr xmlns:ahyp="http://schemas.microsoft.com/office/drawing/2018/hyperlinkcolor" val="tx"/>
                    </a:ext>
                  </a:extLst>
                </a:hlinkClick>
              </a:rPr>
              <a:t>Dimensions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3">
                  <a:extLst>
                    <a:ext uri="{A12FA001-AC4F-418D-AE19-62706E023703}">
                      <ahyp:hlinkClr xmlns:ahyp="http://schemas.microsoft.com/office/drawing/2018/hyperlinkcolor" val="tx"/>
                    </a:ext>
                  </a:extLst>
                </a:hlinkClick>
              </a:rPr>
              <a:t>Finance</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Call Center</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5">
                  <a:extLst>
                    <a:ext uri="{A12FA001-AC4F-418D-AE19-62706E023703}">
                      <ahyp:hlinkClr xmlns:ahyp="http://schemas.microsoft.com/office/drawing/2018/hyperlinkcolor" val="tx"/>
                    </a:ext>
                  </a:extLst>
                </a:hlinkClick>
              </a:rPr>
              <a:t>Inventory</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Internet Sales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7">
                  <a:extLst>
                    <a:ext uri="{A12FA001-AC4F-418D-AE19-62706E023703}">
                      <ahyp:hlinkClr xmlns:ahyp="http://schemas.microsoft.com/office/drawing/2018/hyperlinkcolor" val="tx"/>
                    </a:ext>
                  </a:extLst>
                </a:hlinkClick>
              </a:rPr>
              <a:t>Sales Quotas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8">
                  <a:extLst>
                    <a:ext uri="{A12FA001-AC4F-418D-AE19-62706E023703}">
                      <ahyp:hlinkClr xmlns:ahyp="http://schemas.microsoft.com/office/drawing/2018/hyperlinkcolor" val="tx"/>
                    </a:ext>
                  </a:extLst>
                </a:hlinkClick>
              </a:rPr>
              <a:t>Surveys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9">
                  <a:extLst>
                    <a:ext uri="{A12FA001-AC4F-418D-AE19-62706E023703}">
                      <ahyp:hlinkClr xmlns:ahyp="http://schemas.microsoft.com/office/drawing/2018/hyperlinkcolor" val="tx"/>
                    </a:ext>
                  </a:extLst>
                </a:hlinkClick>
              </a:rPr>
              <a:t>Currency Rates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10">
                  <a:extLst>
                    <a:ext uri="{A12FA001-AC4F-418D-AE19-62706E023703}">
                      <ahyp:hlinkClr xmlns:ahyp="http://schemas.microsoft.com/office/drawing/2018/hyperlinkcolor" val="tx"/>
                    </a:ext>
                  </a:extLst>
                </a:hlinkClick>
              </a:rPr>
              <a:t>Reseller Sales</a:t>
            </a:r>
            <a:endParaRPr lang="en-US" b="0" i="0" dirty="0">
              <a:solidFill>
                <a:schemeClr val="accent5"/>
              </a:solidFill>
              <a:effectLst/>
              <a:latin typeface="Open Sans" panose="020B0606030504020204" pitchFamily="34" charset="0"/>
            </a:endParaRPr>
          </a:p>
          <a:p>
            <a:pPr marL="285750" indent="-285750" algn="l">
              <a:lnSpc>
                <a:spcPct val="150000"/>
              </a:lnSpc>
              <a:buFont typeface="Arial" panose="020B0604020202020204" pitchFamily="34" charset="0"/>
              <a:buChar char="•"/>
            </a:pPr>
            <a:r>
              <a:rPr lang="en-US" b="0" i="0" u="none" strike="noStrike" dirty="0">
                <a:solidFill>
                  <a:schemeClr val="accent5"/>
                </a:solidFill>
                <a:effectLst/>
                <a:latin typeface="Open Sans" panose="020B0606030504020204" pitchFamily="34" charset="0"/>
                <a:hlinkClick r:id="rId11">
                  <a:extLst>
                    <a:ext uri="{A12FA001-AC4F-418D-AE19-62706E023703}">
                      <ahyp:hlinkClr xmlns:ahyp="http://schemas.microsoft.com/office/drawing/2018/hyperlinkcolor" val="tx"/>
                    </a:ext>
                  </a:extLst>
                </a:hlinkClick>
              </a:rPr>
              <a:t>Product Descriptions</a:t>
            </a:r>
            <a:endParaRPr lang="en-US" b="0" i="0" dirty="0">
              <a:solidFill>
                <a:schemeClr val="accent5"/>
              </a:solidFill>
              <a:effectLst/>
              <a:latin typeface="Open Sans" panose="020B0606030504020204" pitchFamily="34" charset="0"/>
            </a:endParaRPr>
          </a:p>
        </p:txBody>
      </p:sp>
      <p:sp>
        <p:nvSpPr>
          <p:cNvPr id="8" name="TextBox 7">
            <a:extLst>
              <a:ext uri="{FF2B5EF4-FFF2-40B4-BE49-F238E27FC236}">
                <a16:creationId xmlns:a16="http://schemas.microsoft.com/office/drawing/2014/main" id="{802B4171-47AF-F0E8-1AB5-5AFE4354AE86}"/>
              </a:ext>
            </a:extLst>
          </p:cNvPr>
          <p:cNvSpPr txBox="1"/>
          <p:nvPr/>
        </p:nvSpPr>
        <p:spPr>
          <a:xfrm>
            <a:off x="525780" y="1276670"/>
            <a:ext cx="11496593" cy="369332"/>
          </a:xfrm>
          <a:prstGeom prst="rect">
            <a:avLst/>
          </a:prstGeom>
          <a:noFill/>
        </p:spPr>
        <p:txBody>
          <a:bodyPr wrap="square">
            <a:spAutoFit/>
          </a:bodyPr>
          <a:lstStyle/>
          <a:p>
            <a:r>
              <a:rPr lang="en-US" dirty="0"/>
              <a:t>https://dataedo.com/samples/html/Data_warehouse/doc/AdventureWorksDW_4/home.html</a:t>
            </a:r>
          </a:p>
        </p:txBody>
      </p:sp>
    </p:spTree>
    <p:extLst>
      <p:ext uri="{BB962C8B-B14F-4D97-AF65-F5344CB8AC3E}">
        <p14:creationId xmlns:p14="http://schemas.microsoft.com/office/powerpoint/2010/main" val="4067242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Dimensions</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15</a:t>
            </a:fld>
            <a:endParaRPr lang="x-none"/>
          </a:p>
        </p:txBody>
      </p:sp>
      <p:pic>
        <p:nvPicPr>
          <p:cNvPr id="6" name="Picture 5">
            <a:extLst>
              <a:ext uri="{FF2B5EF4-FFF2-40B4-BE49-F238E27FC236}">
                <a16:creationId xmlns:a16="http://schemas.microsoft.com/office/drawing/2014/main" id="{8BE40449-2EBD-0C70-4C88-ACD77C99BA9D}"/>
              </a:ext>
            </a:extLst>
          </p:cNvPr>
          <p:cNvPicPr>
            <a:picLocks noChangeAspect="1"/>
          </p:cNvPicPr>
          <p:nvPr/>
        </p:nvPicPr>
        <p:blipFill>
          <a:blip r:embed="rId2"/>
          <a:stretch>
            <a:fillRect/>
          </a:stretch>
        </p:blipFill>
        <p:spPr>
          <a:xfrm>
            <a:off x="3891783" y="1118429"/>
            <a:ext cx="8119985" cy="5564896"/>
          </a:xfrm>
          <a:prstGeom prst="rect">
            <a:avLst/>
          </a:prstGeom>
        </p:spPr>
      </p:pic>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hlinkClick r:id="rId3">
                  <a:extLst>
                    <a:ext uri="{A12FA001-AC4F-418D-AE19-62706E023703}">
                      <ahyp:hlinkClr xmlns:ahyp="http://schemas.microsoft.com/office/drawing/2018/hyperlinkcolor" val="tx"/>
                    </a:ext>
                  </a:extLst>
                </a:hlinkClick>
              </a:rPr>
              <a:t>Dimensions</a:t>
            </a:r>
            <a:endParaRPr lang="en-US" b="1" i="0" dirty="0">
              <a:solidFill>
                <a:schemeClr val="accent5"/>
              </a:solidFill>
              <a:effectLst/>
              <a:latin typeface="Open Sans" panose="020B0606030504020204" pitchFamily="34" charset="0"/>
            </a:endParaRPr>
          </a:p>
        </p:txBody>
      </p:sp>
    </p:spTree>
    <p:extLst>
      <p:ext uri="{BB962C8B-B14F-4D97-AF65-F5344CB8AC3E}">
        <p14:creationId xmlns:p14="http://schemas.microsoft.com/office/powerpoint/2010/main" val="292580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Dimensions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16</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454795" y="1118429"/>
            <a:ext cx="1159580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1. Get information about United Kingdom customers with Country Region Code of GB including </a:t>
            </a:r>
            <a:r>
              <a:rPr lang="en-US" altLang="en-US" sz="2000" b="1" dirty="0">
                <a:solidFill>
                  <a:schemeClr val="accent5"/>
                </a:solidFill>
                <a:latin typeface="Times New Roman" panose="02020603050405020304" pitchFamily="18" charset="0"/>
                <a:cs typeface="Times New Roman" panose="02020603050405020304" pitchFamily="18" charset="0"/>
              </a:rPr>
              <a:t>columns: </a:t>
            </a:r>
            <a:r>
              <a:rPr lang="en-US" altLang="en-US" sz="2000" b="1" i="1" dirty="0" err="1">
                <a:solidFill>
                  <a:schemeClr val="accent5"/>
                </a:solidFill>
                <a:latin typeface="Times New Roman" panose="02020603050405020304" pitchFamily="18" charset="0"/>
                <a:cs typeface="Times New Roman" panose="02020603050405020304" pitchFamily="18" charset="0"/>
              </a:rPr>
              <a:t>FullName</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BirthDate</a:t>
            </a:r>
            <a:r>
              <a:rPr lang="en-US" altLang="en-US" sz="2000" b="1" i="1" dirty="0">
                <a:solidFill>
                  <a:schemeClr val="accent5"/>
                </a:solidFill>
                <a:latin typeface="Times New Roman" panose="02020603050405020304" pitchFamily="18" charset="0"/>
                <a:cs typeface="Times New Roman" panose="02020603050405020304" pitchFamily="18" charset="0"/>
              </a:rPr>
              <a:t>, Gender, </a:t>
            </a:r>
            <a:r>
              <a:rPr lang="en-US" altLang="en-US" sz="2000" b="1" i="1" dirty="0" err="1">
                <a:solidFill>
                  <a:schemeClr val="accent5"/>
                </a:solidFill>
                <a:latin typeface="Times New Roman" panose="02020603050405020304" pitchFamily="18" charset="0"/>
                <a:cs typeface="Times New Roman" panose="02020603050405020304" pitchFamily="18" charset="0"/>
              </a:rPr>
              <a:t>EmailAddress</a:t>
            </a:r>
            <a:r>
              <a:rPr lang="en-US" altLang="en-US" sz="2000" b="1" i="1" dirty="0">
                <a:solidFill>
                  <a:schemeClr val="accent5"/>
                </a:solidFill>
                <a:latin typeface="Times New Roman" panose="02020603050405020304" pitchFamily="18" charset="0"/>
                <a:cs typeface="Times New Roman" panose="02020603050405020304" pitchFamily="18" charset="0"/>
              </a:rPr>
              <a:t>, Education (English), Phone, AddressLine1, AddressLine2</a:t>
            </a:r>
            <a:endPar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992F07D-6589-715D-79A6-4112A57A3D97}"/>
              </a:ext>
            </a:extLst>
          </p:cNvPr>
          <p:cNvSpPr txBox="1"/>
          <p:nvPr/>
        </p:nvSpPr>
        <p:spPr>
          <a:xfrm>
            <a:off x="824156" y="1858470"/>
            <a:ext cx="10857080" cy="646331"/>
          </a:xfrm>
          <a:prstGeom prst="rect">
            <a:avLst/>
          </a:prstGeom>
          <a:noFill/>
        </p:spPr>
        <p:txBody>
          <a:bodyPr wrap="square">
            <a:spAutoFit/>
          </a:bodyPr>
          <a:lstStyle/>
          <a:p>
            <a:r>
              <a:rPr lang="en-US" i="1" dirty="0">
                <a:solidFill>
                  <a:schemeClr val="accent5"/>
                </a:solidFill>
              </a:rPr>
              <a:t>Note: </a:t>
            </a:r>
            <a:r>
              <a:rPr lang="en-US" i="1" dirty="0" err="1">
                <a:solidFill>
                  <a:schemeClr val="accent5"/>
                </a:solidFill>
              </a:rPr>
              <a:t>FullName</a:t>
            </a:r>
            <a:r>
              <a:rPr lang="en-US" i="1" dirty="0">
                <a:solidFill>
                  <a:schemeClr val="accent5"/>
                </a:solidFill>
              </a:rPr>
              <a:t> combines from FirstName, </a:t>
            </a:r>
            <a:r>
              <a:rPr lang="en-US" i="1" dirty="0" err="1">
                <a:solidFill>
                  <a:schemeClr val="accent5"/>
                </a:solidFill>
              </a:rPr>
              <a:t>MiddleName</a:t>
            </a:r>
            <a:r>
              <a:rPr lang="en-US" i="1" dirty="0">
                <a:solidFill>
                  <a:schemeClr val="accent5"/>
                </a:solidFill>
              </a:rPr>
              <a:t>, </a:t>
            </a:r>
            <a:r>
              <a:rPr lang="en-US" i="1" dirty="0" err="1">
                <a:solidFill>
                  <a:schemeClr val="accent5"/>
                </a:solidFill>
              </a:rPr>
              <a:t>LastName</a:t>
            </a:r>
            <a:r>
              <a:rPr lang="en-US" i="1" dirty="0">
                <a:solidFill>
                  <a:schemeClr val="accent5"/>
                </a:solidFill>
              </a:rPr>
              <a:t> Gender includes F and M, if F shows as Female, M shows as Male</a:t>
            </a:r>
          </a:p>
        </p:txBody>
      </p:sp>
      <p:sp>
        <p:nvSpPr>
          <p:cNvPr id="16" name="TextBox 15">
            <a:extLst>
              <a:ext uri="{FF2B5EF4-FFF2-40B4-BE49-F238E27FC236}">
                <a16:creationId xmlns:a16="http://schemas.microsoft.com/office/drawing/2014/main" id="{B97973EA-871F-1225-1DB5-CDD2D7DFDE61}"/>
              </a:ext>
            </a:extLst>
          </p:cNvPr>
          <p:cNvSpPr txBox="1"/>
          <p:nvPr/>
        </p:nvSpPr>
        <p:spPr>
          <a:xfrm>
            <a:off x="454795" y="2594269"/>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CONCAT(), ALIAS, Trinitarian operator, Join, </a:t>
            </a:r>
            <a:r>
              <a:rPr lang="en-US" dirty="0">
                <a:solidFill>
                  <a:schemeClr val="accent5"/>
                </a:solidFill>
                <a:latin typeface="arial" panose="020B0604020202020204" pitchFamily="34" charset="0"/>
              </a:rPr>
              <a:t>Where</a:t>
            </a:r>
            <a:endParaRPr lang="en-US" b="0" i="0" dirty="0">
              <a:solidFill>
                <a:schemeClr val="accent5"/>
              </a:solidFill>
              <a:effectLst/>
              <a:latin typeface="arial" panose="020B0604020202020204" pitchFamily="34" charset="0"/>
            </a:endParaRPr>
          </a:p>
        </p:txBody>
      </p:sp>
      <p:pic>
        <p:nvPicPr>
          <p:cNvPr id="4" name="Picture 3" descr="A picture containing calendar&#10;&#10;Description automatically generated">
            <a:extLst>
              <a:ext uri="{FF2B5EF4-FFF2-40B4-BE49-F238E27FC236}">
                <a16:creationId xmlns:a16="http://schemas.microsoft.com/office/drawing/2014/main" id="{645F2DDC-9B95-6C09-C2DC-85A79449B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18" y="3451781"/>
            <a:ext cx="10687163" cy="1700231"/>
          </a:xfrm>
          <a:prstGeom prst="rect">
            <a:avLst/>
          </a:prstGeom>
        </p:spPr>
      </p:pic>
    </p:spTree>
    <p:extLst>
      <p:ext uri="{BB962C8B-B14F-4D97-AF65-F5344CB8AC3E}">
        <p14:creationId xmlns:p14="http://schemas.microsoft.com/office/powerpoint/2010/main" val="148553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EAC7367-95D2-D4F5-6142-AEFD55454C2F}"/>
              </a:ext>
            </a:extLst>
          </p:cNvPr>
          <p:cNvSpPr>
            <a:spLocks noGrp="1"/>
          </p:cNvSpPr>
          <p:nvPr>
            <p:ph type="title"/>
          </p:nvPr>
        </p:nvSpPr>
        <p:spPr/>
        <p:txBody>
          <a:bodyPr/>
          <a:lstStyle/>
          <a:p>
            <a:endParaRPr lang="vi-VN"/>
          </a:p>
        </p:txBody>
      </p:sp>
      <p:sp>
        <p:nvSpPr>
          <p:cNvPr id="3" name="Chỗ dành sẵn cho Số hiệu Bản chiếu 2">
            <a:extLst>
              <a:ext uri="{FF2B5EF4-FFF2-40B4-BE49-F238E27FC236}">
                <a16:creationId xmlns:a16="http://schemas.microsoft.com/office/drawing/2014/main" id="{06C3F8BB-B746-A91A-65F4-197416C27CA7}"/>
              </a:ext>
            </a:extLst>
          </p:cNvPr>
          <p:cNvSpPr>
            <a:spLocks noGrp="1"/>
          </p:cNvSpPr>
          <p:nvPr>
            <p:ph type="sldNum" sz="quarter" idx="12"/>
          </p:nvPr>
        </p:nvSpPr>
        <p:spPr/>
        <p:txBody>
          <a:bodyPr/>
          <a:lstStyle/>
          <a:p>
            <a:fld id="{E012F146-47F9-A646-B182-8CC39B8AD32B}" type="slidenum">
              <a:rPr lang="x-none" smtClean="0"/>
              <a:pPr/>
              <a:t>17</a:t>
            </a:fld>
            <a:endParaRPr lang="x-none"/>
          </a:p>
        </p:txBody>
      </p:sp>
      <p:pic>
        <p:nvPicPr>
          <p:cNvPr id="5" name="Hình ảnh 4">
            <a:extLst>
              <a:ext uri="{FF2B5EF4-FFF2-40B4-BE49-F238E27FC236}">
                <a16:creationId xmlns:a16="http://schemas.microsoft.com/office/drawing/2014/main" id="{85FE33C4-04D5-E8D4-04A8-C2D1EF4EA8C6}"/>
              </a:ext>
            </a:extLst>
          </p:cNvPr>
          <p:cNvPicPr>
            <a:picLocks noChangeAspect="1"/>
          </p:cNvPicPr>
          <p:nvPr/>
        </p:nvPicPr>
        <p:blipFill>
          <a:blip r:embed="rId2"/>
          <a:stretch>
            <a:fillRect/>
          </a:stretch>
        </p:blipFill>
        <p:spPr>
          <a:xfrm>
            <a:off x="1437625" y="1518971"/>
            <a:ext cx="9316750" cy="3820058"/>
          </a:xfrm>
          <a:prstGeom prst="rect">
            <a:avLst/>
          </a:prstGeom>
        </p:spPr>
      </p:pic>
    </p:spTree>
    <p:extLst>
      <p:ext uri="{BB962C8B-B14F-4D97-AF65-F5344CB8AC3E}">
        <p14:creationId xmlns:p14="http://schemas.microsoft.com/office/powerpoint/2010/main" val="105826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Dimensions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18</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454795" y="1272317"/>
            <a:ext cx="115958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2. Total number of customers by country includes 2 columns: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CountryName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TotalCustomer</a:t>
            </a:r>
            <a:endPar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97973EA-871F-1225-1DB5-CDD2D7DFDE61}"/>
              </a:ext>
            </a:extLst>
          </p:cNvPr>
          <p:cNvSpPr txBox="1"/>
          <p:nvPr/>
        </p:nvSpPr>
        <p:spPr>
          <a:xfrm>
            <a:off x="454795" y="1766137"/>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Aggregate Function, Group By</a:t>
            </a:r>
          </a:p>
        </p:txBody>
      </p:sp>
      <p:pic>
        <p:nvPicPr>
          <p:cNvPr id="4" name="Picture 3" descr="Graphical user interface, application&#10;&#10;Description automatically generated">
            <a:extLst>
              <a:ext uri="{FF2B5EF4-FFF2-40B4-BE49-F238E27FC236}">
                <a16:creationId xmlns:a16="http://schemas.microsoft.com/office/drawing/2014/main" id="{69A580A4-C7ED-0743-C1AB-16188F2AC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124" y="2439175"/>
            <a:ext cx="4889751" cy="2133710"/>
          </a:xfrm>
          <a:prstGeom prst="rect">
            <a:avLst/>
          </a:prstGeom>
        </p:spPr>
      </p:pic>
    </p:spTree>
    <p:extLst>
      <p:ext uri="{BB962C8B-B14F-4D97-AF65-F5344CB8AC3E}">
        <p14:creationId xmlns:p14="http://schemas.microsoft.com/office/powerpoint/2010/main" val="23232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10975A8-7B69-1877-9F42-3308AD1921A9}"/>
              </a:ext>
            </a:extLst>
          </p:cNvPr>
          <p:cNvSpPr>
            <a:spLocks noGrp="1"/>
          </p:cNvSpPr>
          <p:nvPr>
            <p:ph type="title"/>
          </p:nvPr>
        </p:nvSpPr>
        <p:spPr/>
        <p:txBody>
          <a:bodyPr/>
          <a:lstStyle/>
          <a:p>
            <a:endParaRPr lang="vi-VN"/>
          </a:p>
        </p:txBody>
      </p:sp>
      <p:sp>
        <p:nvSpPr>
          <p:cNvPr id="3" name="Chỗ dành sẵn cho Số hiệu Bản chiếu 2">
            <a:extLst>
              <a:ext uri="{FF2B5EF4-FFF2-40B4-BE49-F238E27FC236}">
                <a16:creationId xmlns:a16="http://schemas.microsoft.com/office/drawing/2014/main" id="{3CB20EDD-D46E-E26F-CCDA-13222F62F6F7}"/>
              </a:ext>
            </a:extLst>
          </p:cNvPr>
          <p:cNvSpPr>
            <a:spLocks noGrp="1"/>
          </p:cNvSpPr>
          <p:nvPr>
            <p:ph type="sldNum" sz="quarter" idx="12"/>
          </p:nvPr>
        </p:nvSpPr>
        <p:spPr/>
        <p:txBody>
          <a:bodyPr/>
          <a:lstStyle/>
          <a:p>
            <a:fld id="{E012F146-47F9-A646-B182-8CC39B8AD32B}" type="slidenum">
              <a:rPr lang="x-none" smtClean="0"/>
              <a:pPr/>
              <a:t>19</a:t>
            </a:fld>
            <a:endParaRPr lang="x-none"/>
          </a:p>
        </p:txBody>
      </p:sp>
      <p:pic>
        <p:nvPicPr>
          <p:cNvPr id="5" name="Hình ảnh 4">
            <a:extLst>
              <a:ext uri="{FF2B5EF4-FFF2-40B4-BE49-F238E27FC236}">
                <a16:creationId xmlns:a16="http://schemas.microsoft.com/office/drawing/2014/main" id="{E8A509ED-4E93-0B8B-DB30-37744F247DCB}"/>
              </a:ext>
            </a:extLst>
          </p:cNvPr>
          <p:cNvPicPr>
            <a:picLocks noChangeAspect="1"/>
          </p:cNvPicPr>
          <p:nvPr/>
        </p:nvPicPr>
        <p:blipFill>
          <a:blip r:embed="rId2"/>
          <a:stretch>
            <a:fillRect/>
          </a:stretch>
        </p:blipFill>
        <p:spPr>
          <a:xfrm>
            <a:off x="2671284" y="2400156"/>
            <a:ext cx="6849431" cy="2057687"/>
          </a:xfrm>
          <a:prstGeom prst="rect">
            <a:avLst/>
          </a:prstGeom>
        </p:spPr>
      </p:pic>
    </p:spTree>
    <p:extLst>
      <p:ext uri="{BB962C8B-B14F-4D97-AF65-F5344CB8AC3E}">
        <p14:creationId xmlns:p14="http://schemas.microsoft.com/office/powerpoint/2010/main" val="2204560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67441409"/>
              </p:ext>
            </p:extLst>
          </p:nvPr>
        </p:nvGraphicFramePr>
        <p:xfrm>
          <a:off x="389355" y="442457"/>
          <a:ext cx="11370027" cy="2290110"/>
        </p:xfrm>
        <a:graphic>
          <a:graphicData uri="http://schemas.openxmlformats.org/drawingml/2006/table">
            <a:tbl>
              <a:tblPr>
                <a:tableStyleId>{5C22544A-7EE6-4342-B048-85BDC9FD1C3A}</a:tableStyleId>
              </a:tblPr>
              <a:tblGrid>
                <a:gridCol w="523876">
                  <a:extLst>
                    <a:ext uri="{9D8B030D-6E8A-4147-A177-3AD203B41FA5}">
                      <a16:colId xmlns:a16="http://schemas.microsoft.com/office/drawing/2014/main" val="4237591142"/>
                    </a:ext>
                  </a:extLst>
                </a:gridCol>
                <a:gridCol w="1552222">
                  <a:extLst>
                    <a:ext uri="{9D8B030D-6E8A-4147-A177-3AD203B41FA5}">
                      <a16:colId xmlns:a16="http://schemas.microsoft.com/office/drawing/2014/main" val="1926035370"/>
                    </a:ext>
                  </a:extLst>
                </a:gridCol>
                <a:gridCol w="970139">
                  <a:extLst>
                    <a:ext uri="{9D8B030D-6E8A-4147-A177-3AD203B41FA5}">
                      <a16:colId xmlns:a16="http://schemas.microsoft.com/office/drawing/2014/main" val="1014065635"/>
                    </a:ext>
                  </a:extLst>
                </a:gridCol>
                <a:gridCol w="1901952">
                  <a:extLst>
                    <a:ext uri="{9D8B030D-6E8A-4147-A177-3AD203B41FA5}">
                      <a16:colId xmlns:a16="http://schemas.microsoft.com/office/drawing/2014/main" val="946925643"/>
                    </a:ext>
                  </a:extLst>
                </a:gridCol>
                <a:gridCol w="3567223">
                  <a:extLst>
                    <a:ext uri="{9D8B030D-6E8A-4147-A177-3AD203B41FA5}">
                      <a16:colId xmlns:a16="http://schemas.microsoft.com/office/drawing/2014/main" val="3095928194"/>
                    </a:ext>
                  </a:extLst>
                </a:gridCol>
                <a:gridCol w="1185976">
                  <a:extLst>
                    <a:ext uri="{9D8B030D-6E8A-4147-A177-3AD203B41FA5}">
                      <a16:colId xmlns:a16="http://schemas.microsoft.com/office/drawing/2014/main" val="2654595980"/>
                    </a:ext>
                  </a:extLst>
                </a:gridCol>
                <a:gridCol w="1668639">
                  <a:extLst>
                    <a:ext uri="{9D8B030D-6E8A-4147-A177-3AD203B41FA5}">
                      <a16:colId xmlns:a16="http://schemas.microsoft.com/office/drawing/2014/main" val="3777438377"/>
                    </a:ext>
                  </a:extLst>
                </a:gridCol>
              </a:tblGrid>
              <a:tr h="382612">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4778593"/>
                  </a:ext>
                </a:extLst>
              </a:tr>
              <a:tr h="397916">
                <a:tc>
                  <a:txBody>
                    <a:bodyPr/>
                    <a:lstStyle/>
                    <a:p>
                      <a:pPr algn="ctr" fontAlgn="t"/>
                      <a:r>
                        <a:rPr lang="en-US" sz="1200" b="1" u="none" strike="noStrike">
                          <a:effectLst/>
                          <a:latin typeface="Arial" panose="020B0604020202020204" pitchFamily="34" charset="0"/>
                          <a:cs typeface="Arial" panose="020B0604020202020204" pitchFamily="34" charset="0"/>
                        </a:rPr>
                        <a:t>II</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t"/>
                      <a:r>
                        <a:rPr lang="en-US" sz="1400" b="1" u="none" strike="noStrike" dirty="0">
                          <a:effectLst/>
                          <a:latin typeface="Arial" panose="020B0604020202020204" pitchFamily="34" charset="0"/>
                          <a:cs typeface="Arial" panose="020B0604020202020204" pitchFamily="34" charset="0"/>
                        </a:rPr>
                        <a:t>RECORD OF CHANGE</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0735348"/>
                  </a:ext>
                </a:extLst>
              </a:tr>
              <a:tr h="204271">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a:effectLst/>
                          <a:latin typeface="Arial" panose="020B0604020202020204" pitchFamily="34" charset="0"/>
                          <a:cs typeface="Arial" panose="020B0604020202020204" pitchFamily="34" charset="0"/>
                        </a:rPr>
                        <a:t> </a:t>
                      </a:r>
                      <a:endParaRPr lang="en-US" sz="1200" b="1" i="0" u="none" strike="noStrike">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effectLst/>
                        <a:latin typeface="Arial" panose="020B0604020202020204" pitchFamily="34" charset="0"/>
                        <a:cs typeface="Arial" panose="020B0604020202020204" pitchFamily="34" charset="0"/>
                      </a:endParaRPr>
                    </a:p>
                  </a:txBody>
                  <a:tcPr marL="6350" marR="6350" marT="63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491229"/>
                  </a:ext>
                </a:extLst>
              </a:tr>
              <a:tr h="574597">
                <a:tc>
                  <a:txBody>
                    <a:bodyPr/>
                    <a:lstStyle/>
                    <a:p>
                      <a:pPr algn="ctr" fontAlgn="ctr"/>
                      <a:r>
                        <a:rPr lang="en-US" sz="1400" b="1" u="none" strike="noStrike">
                          <a:effectLst/>
                          <a:latin typeface="Arial" panose="020B0604020202020204" pitchFamily="34" charset="0"/>
                          <a:cs typeface="Arial" panose="020B0604020202020204" pitchFamily="34" charset="0"/>
                        </a:rPr>
                        <a:t>No</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dirty="0">
                          <a:effectLst/>
                          <a:latin typeface="Arial" panose="020B0604020202020204" pitchFamily="34" charset="0"/>
                          <a:cs typeface="Arial" panose="020B0604020202020204" pitchFamily="34" charset="0"/>
                        </a:rPr>
                        <a:t>Created Date</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a:effectLst/>
                          <a:latin typeface="Arial" panose="020B0604020202020204" pitchFamily="34" charset="0"/>
                          <a:cs typeface="Arial" panose="020B0604020202020204" pitchFamily="34" charset="0"/>
                        </a:rPr>
                        <a:t>Version</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dirty="0">
                          <a:effectLst/>
                          <a:latin typeface="Arial" panose="020B0604020202020204" pitchFamily="34" charset="0"/>
                          <a:cs typeface="Arial" panose="020B0604020202020204" pitchFamily="34" charset="0"/>
                        </a:rPr>
                        <a:t>Change Description</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a:effectLst/>
                          <a:latin typeface="Arial" panose="020B0604020202020204" pitchFamily="34" charset="0"/>
                          <a:cs typeface="Arial" panose="020B0604020202020204" pitchFamily="34" charset="0"/>
                        </a:rPr>
                        <a:t>Reason</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a:effectLst/>
                          <a:latin typeface="Arial" panose="020B0604020202020204" pitchFamily="34" charset="0"/>
                          <a:cs typeface="Arial" panose="020B0604020202020204" pitchFamily="34" charset="0"/>
                        </a:rPr>
                        <a:t>Reviewer</a:t>
                      </a:r>
                      <a:endParaRPr lang="en-US" sz="1400" b="1" i="0" u="none" strike="noStrike">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b="1" u="none" strike="noStrike" dirty="0">
                          <a:effectLst/>
                          <a:latin typeface="Arial" panose="020B0604020202020204" pitchFamily="34" charset="0"/>
                          <a:cs typeface="Arial" panose="020B0604020202020204" pitchFamily="34" charset="0"/>
                        </a:rPr>
                        <a:t>Approver</a:t>
                      </a:r>
                      <a:endParaRPr lang="en-US" sz="1400" b="1"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1296265"/>
                  </a:ext>
                </a:extLst>
              </a:tr>
              <a:tr h="730714">
                <a:tc>
                  <a:txBody>
                    <a:bodyPr/>
                    <a:lstStyle/>
                    <a:p>
                      <a:pPr algn="ctr" fontAlgn="t"/>
                      <a:r>
                        <a:rPr lang="en-US" sz="1400" u="none" strike="noStrike" dirty="0">
                          <a:effectLst/>
                          <a:latin typeface="Arial" panose="020B0604020202020204" pitchFamily="34" charset="0"/>
                          <a:cs typeface="Arial" panose="020B0604020202020204" pitchFamily="34" charset="0"/>
                        </a:rPr>
                        <a:t>1</a:t>
                      </a:r>
                      <a:endParaRPr lang="en-US" sz="1400" b="0" i="0" u="none" strike="noStrike" dirty="0">
                        <a:effectLst/>
                        <a:latin typeface="Arial" panose="020B0604020202020204" pitchFamily="34" charset="0"/>
                        <a:cs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0" i="0" u="none" strike="noStrike" dirty="0">
                          <a:solidFill>
                            <a:srgbClr val="000000"/>
                          </a:solidFill>
                          <a:effectLst/>
                          <a:latin typeface="Arial" panose="020B0604020202020204" pitchFamily="34" charset="0"/>
                        </a:rPr>
                        <a:t>19-02-2023</a:t>
                      </a: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0" i="0" u="none" strike="noStrike">
                          <a:solidFill>
                            <a:srgbClr val="000000"/>
                          </a:solidFill>
                          <a:effectLst/>
                          <a:latin typeface="Arial" panose="020B0604020202020204" pitchFamily="34" charset="0"/>
                        </a:rPr>
                        <a:t>1.0</a:t>
                      </a: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1100" b="0" i="0" u="none" strike="noStrike" dirty="0" err="1">
                          <a:solidFill>
                            <a:srgbClr val="000000"/>
                          </a:solidFill>
                          <a:effectLst/>
                          <a:latin typeface="Arial" panose="020B0604020202020204" pitchFamily="34" charset="0"/>
                        </a:rPr>
                        <a:t>Tạo</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mới</a:t>
                      </a:r>
                      <a:endParaRPr lang="en-US" sz="11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fontAlgn="t" latinLnBrk="0" hangingPunct="1"/>
                      <a:r>
                        <a:rPr lang="vi-VN" sz="1100" b="0" i="0" u="none" strike="noStrike" kern="1200" dirty="0">
                          <a:solidFill>
                            <a:srgbClr val="000000"/>
                          </a:solidFill>
                          <a:effectLst/>
                          <a:latin typeface="Arial" panose="020B0604020202020204" pitchFamily="34" charset="0"/>
                          <a:ea typeface="+mn-ea"/>
                          <a:cs typeface="+mn-cs"/>
                        </a:rPr>
                        <a:t>Nhằm nâng cao chất lượng giảng dạy tại EC, và đảm bảo tính thống nhất và quy định của Sổ tay thương hiệu mới của FPT Software</a:t>
                      </a: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100" b="0" i="0" u="none" strike="noStrike" dirty="0" err="1">
                          <a:solidFill>
                            <a:srgbClr val="000000"/>
                          </a:solidFill>
                          <a:effectLst/>
                          <a:latin typeface="Arial" panose="020B0604020202020204" pitchFamily="34" charset="0"/>
                        </a:rPr>
                        <a:t>ToiDV</a:t>
                      </a:r>
                      <a:endParaRPr lang="en-US" sz="11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fontAlgn="t"/>
                      <a:endParaRPr lang="en-US" sz="1100" b="0" i="0" u="none" strike="noStrike" dirty="0">
                        <a:solidFill>
                          <a:srgbClr val="000000"/>
                        </a:solidFill>
                        <a:effectLst/>
                        <a:latin typeface="Arial" panose="020B0604020202020204" pitchFamily="34" charset="0"/>
                      </a:endParaRPr>
                    </a:p>
                  </a:txBody>
                  <a:tcPr marL="6350" marR="6350" marT="635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6550587"/>
                  </a:ext>
                </a:extLst>
              </a:tr>
            </a:tbl>
          </a:graphicData>
        </a:graphic>
      </p:graphicFrame>
      <p:sp>
        <p:nvSpPr>
          <p:cNvPr id="3" name="TextBox 2"/>
          <p:cNvSpPr txBox="1"/>
          <p:nvPr/>
        </p:nvSpPr>
        <p:spPr>
          <a:xfrm>
            <a:off x="914400" y="2991394"/>
            <a:ext cx="8895806" cy="553998"/>
          </a:xfrm>
          <a:prstGeom prst="rect">
            <a:avLst/>
          </a:prstGeom>
          <a:noFill/>
        </p:spPr>
        <p:txBody>
          <a:bodyPr wrap="square" rtlCol="0">
            <a:spAutoFit/>
          </a:bodyPr>
          <a:lstStyle/>
          <a:p>
            <a:r>
              <a:rPr lang="en-GB" sz="1200" u="sng" dirty="0">
                <a:solidFill>
                  <a:srgbClr val="FF0000"/>
                </a:solidFill>
              </a:rPr>
              <a:t>*Note: This 2 page only record doc information, not use</a:t>
            </a:r>
            <a:endParaRPr lang="en-US" sz="1200" dirty="0">
              <a:solidFill>
                <a:srgbClr val="FF0000"/>
              </a:solidFill>
            </a:endParaRPr>
          </a:p>
          <a:p>
            <a:endParaRPr lang="en-US" dirty="0"/>
          </a:p>
        </p:txBody>
      </p:sp>
    </p:spTree>
    <p:extLst>
      <p:ext uri="{BB962C8B-B14F-4D97-AF65-F5344CB8AC3E}">
        <p14:creationId xmlns:p14="http://schemas.microsoft.com/office/powerpoint/2010/main" val="160362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Dimensions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20</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454795" y="810653"/>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endPar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3. Get the top 100 products of the highest selling price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ListPrice</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including the following columns:</a:t>
            </a:r>
          </a:p>
          <a:p>
            <a:pPr lvl="0"/>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ProductName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ModelName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ProductLine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ProductSubcategoryName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DealerPrice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ListPrice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Color, Description (English)</a:t>
            </a:r>
          </a:p>
        </p:txBody>
      </p:sp>
      <p:sp>
        <p:nvSpPr>
          <p:cNvPr id="16" name="TextBox 15">
            <a:extLst>
              <a:ext uri="{FF2B5EF4-FFF2-40B4-BE49-F238E27FC236}">
                <a16:creationId xmlns:a16="http://schemas.microsoft.com/office/drawing/2014/main" id="{B97973EA-871F-1225-1DB5-CDD2D7DFDE61}"/>
              </a:ext>
            </a:extLst>
          </p:cNvPr>
          <p:cNvSpPr txBox="1"/>
          <p:nvPr/>
        </p:nvSpPr>
        <p:spPr>
          <a:xfrm>
            <a:off x="454795" y="2179333"/>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Top, Order By, Join Optimize</a:t>
            </a:r>
          </a:p>
        </p:txBody>
      </p:sp>
      <p:pic>
        <p:nvPicPr>
          <p:cNvPr id="7" name="Picture 6" descr="A screenshot of a computer&#10;&#10;Description automatically generated with medium confidence">
            <a:extLst>
              <a:ext uri="{FF2B5EF4-FFF2-40B4-BE49-F238E27FC236}">
                <a16:creationId xmlns:a16="http://schemas.microsoft.com/office/drawing/2014/main" id="{5D0DF41F-D616-4694-0243-13547D481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20" y="3097007"/>
            <a:ext cx="11668360" cy="1840948"/>
          </a:xfrm>
          <a:prstGeom prst="rect">
            <a:avLst/>
          </a:prstGeom>
        </p:spPr>
      </p:pic>
    </p:spTree>
    <p:extLst>
      <p:ext uri="{BB962C8B-B14F-4D97-AF65-F5344CB8AC3E}">
        <p14:creationId xmlns:p14="http://schemas.microsoft.com/office/powerpoint/2010/main" val="3521459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B283D92-1CFF-89FD-0A24-CBA9293E6849}"/>
              </a:ext>
            </a:extLst>
          </p:cNvPr>
          <p:cNvSpPr>
            <a:spLocks noGrp="1"/>
          </p:cNvSpPr>
          <p:nvPr>
            <p:ph type="title"/>
          </p:nvPr>
        </p:nvSpPr>
        <p:spPr/>
        <p:txBody>
          <a:bodyPr/>
          <a:lstStyle/>
          <a:p>
            <a:endParaRPr lang="vi-VN"/>
          </a:p>
        </p:txBody>
      </p:sp>
      <p:sp>
        <p:nvSpPr>
          <p:cNvPr id="3" name="Chỗ dành sẵn cho Số hiệu Bản chiếu 2">
            <a:extLst>
              <a:ext uri="{FF2B5EF4-FFF2-40B4-BE49-F238E27FC236}">
                <a16:creationId xmlns:a16="http://schemas.microsoft.com/office/drawing/2014/main" id="{54AE34F0-12CA-3DB6-CF7A-978FB379C6EE}"/>
              </a:ext>
            </a:extLst>
          </p:cNvPr>
          <p:cNvSpPr>
            <a:spLocks noGrp="1"/>
          </p:cNvSpPr>
          <p:nvPr>
            <p:ph type="sldNum" sz="quarter" idx="12"/>
          </p:nvPr>
        </p:nvSpPr>
        <p:spPr/>
        <p:txBody>
          <a:bodyPr/>
          <a:lstStyle/>
          <a:p>
            <a:fld id="{E012F146-47F9-A646-B182-8CC39B8AD32B}" type="slidenum">
              <a:rPr lang="x-none" smtClean="0"/>
              <a:pPr/>
              <a:t>21</a:t>
            </a:fld>
            <a:endParaRPr lang="x-none"/>
          </a:p>
        </p:txBody>
      </p:sp>
      <p:pic>
        <p:nvPicPr>
          <p:cNvPr id="5" name="Hình ảnh 4">
            <a:extLst>
              <a:ext uri="{FF2B5EF4-FFF2-40B4-BE49-F238E27FC236}">
                <a16:creationId xmlns:a16="http://schemas.microsoft.com/office/drawing/2014/main" id="{50A664FC-1500-7293-B51B-F4B804A0C734}"/>
              </a:ext>
            </a:extLst>
          </p:cNvPr>
          <p:cNvPicPr>
            <a:picLocks noChangeAspect="1"/>
          </p:cNvPicPr>
          <p:nvPr/>
        </p:nvPicPr>
        <p:blipFill>
          <a:blip r:embed="rId2"/>
          <a:stretch>
            <a:fillRect/>
          </a:stretch>
        </p:blipFill>
        <p:spPr>
          <a:xfrm>
            <a:off x="2409310" y="1480865"/>
            <a:ext cx="7373379" cy="3896269"/>
          </a:xfrm>
          <a:prstGeom prst="rect">
            <a:avLst/>
          </a:prstGeom>
        </p:spPr>
      </p:pic>
    </p:spTree>
    <p:extLst>
      <p:ext uri="{BB962C8B-B14F-4D97-AF65-F5344CB8AC3E}">
        <p14:creationId xmlns:p14="http://schemas.microsoft.com/office/powerpoint/2010/main" val="4239144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Finance</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22</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Finance</a:t>
            </a:r>
            <a:endParaRPr lang="en-US" b="1" i="0" dirty="0">
              <a:solidFill>
                <a:schemeClr val="accent5"/>
              </a:solidFill>
              <a:effectLst/>
              <a:latin typeface="Open Sans" panose="020B0606030504020204" pitchFamily="34" charset="0"/>
            </a:endParaRPr>
          </a:p>
        </p:txBody>
      </p:sp>
      <p:pic>
        <p:nvPicPr>
          <p:cNvPr id="4" name="Picture 3">
            <a:extLst>
              <a:ext uri="{FF2B5EF4-FFF2-40B4-BE49-F238E27FC236}">
                <a16:creationId xmlns:a16="http://schemas.microsoft.com/office/drawing/2014/main" id="{EB3D2840-1E33-F1B2-B9A6-D43A1F33ABB8}"/>
              </a:ext>
            </a:extLst>
          </p:cNvPr>
          <p:cNvPicPr>
            <a:picLocks noChangeAspect="1"/>
          </p:cNvPicPr>
          <p:nvPr/>
        </p:nvPicPr>
        <p:blipFill>
          <a:blip r:embed="rId2"/>
          <a:stretch>
            <a:fillRect/>
          </a:stretch>
        </p:blipFill>
        <p:spPr>
          <a:xfrm>
            <a:off x="2569279" y="1559997"/>
            <a:ext cx="8526065" cy="4734586"/>
          </a:xfrm>
          <a:prstGeom prst="rect">
            <a:avLst/>
          </a:prstGeom>
        </p:spPr>
      </p:pic>
    </p:spTree>
    <p:extLst>
      <p:ext uri="{BB962C8B-B14F-4D97-AF65-F5344CB8AC3E}">
        <p14:creationId xmlns:p14="http://schemas.microsoft.com/office/powerpoint/2010/main" val="319556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Finance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23</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374415" y="1165785"/>
            <a:ext cx="11595802"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4. Based on the financial table (</a:t>
            </a:r>
            <a:r>
              <a:rPr kumimoji="0" lang="en-US" altLang="en-US" sz="2000" b="1" i="0"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FactFinace</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calculate the total amount of transactions according to each specific type of accounting compared between the three regions France, Germany, Australia, including the following columns: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AccountDescription</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France, Germany, Australia</a:t>
            </a:r>
          </a:p>
          <a:p>
            <a:pPr lvl="0"/>
            <a:endPar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a:p>
            <a:pPr lvl="0"/>
            <a:r>
              <a:rPr lang="en-US" altLang="en-US" sz="2000" dirty="0">
                <a:solidFill>
                  <a:schemeClr val="accent5"/>
                </a:solidFill>
                <a:latin typeface="Times New Roman" panose="02020603050405020304" pitchFamily="18" charset="0"/>
                <a:cs typeface="Times New Roman" panose="02020603050405020304" pitchFamily="18" charset="0"/>
              </a:rPr>
              <a:t>F</a:t>
            </a:r>
            <a:r>
              <a:rPr kumimoji="0" lang="en-US" altLang="en-US" sz="2000"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or example, with an account called Accounts Payable, the sum of France is 1498880.17, Germany is 1551664.11, Australia is 716259.95</a:t>
            </a:r>
          </a:p>
          <a:p>
            <a:pPr lvl="0"/>
            <a:endPar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a:p>
            <a:pPr lvl="0"/>
            <a:r>
              <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Note: arrange in A-Z order of </a:t>
            </a:r>
            <a:r>
              <a:rPr kumimoji="0" lang="en-US" altLang="en-US" sz="2000"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AccountDescription</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18A4B9-1598-12C4-83A6-4675B626C26E}"/>
              </a:ext>
            </a:extLst>
          </p:cNvPr>
          <p:cNvSpPr txBox="1"/>
          <p:nvPr/>
        </p:nvSpPr>
        <p:spPr>
          <a:xfrm>
            <a:off x="5958469" y="3298421"/>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Order By, PIVOT, For, Aggregate Function</a:t>
            </a:r>
          </a:p>
        </p:txBody>
      </p:sp>
      <p:pic>
        <p:nvPicPr>
          <p:cNvPr id="7" name="Picture 6" descr="Text&#10;&#10;Description automatically generated">
            <a:extLst>
              <a:ext uri="{FF2B5EF4-FFF2-40B4-BE49-F238E27FC236}">
                <a16:creationId xmlns:a16="http://schemas.microsoft.com/office/drawing/2014/main" id="{96D0890C-4FCC-8C64-4E5B-DE0F80F35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88" y="4032123"/>
            <a:ext cx="10582183" cy="2131281"/>
          </a:xfrm>
          <a:prstGeom prst="rect">
            <a:avLst/>
          </a:prstGeom>
        </p:spPr>
      </p:pic>
    </p:spTree>
    <p:extLst>
      <p:ext uri="{BB962C8B-B14F-4D97-AF65-F5344CB8AC3E}">
        <p14:creationId xmlns:p14="http://schemas.microsoft.com/office/powerpoint/2010/main" val="3799691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4A699E-E44C-749D-2F1B-D68ACEEF30E5}"/>
              </a:ext>
            </a:extLst>
          </p:cNvPr>
          <p:cNvSpPr>
            <a:spLocks noGrp="1"/>
          </p:cNvSpPr>
          <p:nvPr>
            <p:ph type="title"/>
          </p:nvPr>
        </p:nvSpPr>
        <p:spPr/>
        <p:txBody>
          <a:bodyPr/>
          <a:lstStyle/>
          <a:p>
            <a:endParaRPr lang="vi-VN"/>
          </a:p>
        </p:txBody>
      </p:sp>
      <p:sp>
        <p:nvSpPr>
          <p:cNvPr id="3" name="Chỗ dành sẵn cho Số hiệu Bản chiếu 2">
            <a:extLst>
              <a:ext uri="{FF2B5EF4-FFF2-40B4-BE49-F238E27FC236}">
                <a16:creationId xmlns:a16="http://schemas.microsoft.com/office/drawing/2014/main" id="{C2D75F7B-98C2-16D7-AD51-EB2391863B3D}"/>
              </a:ext>
            </a:extLst>
          </p:cNvPr>
          <p:cNvSpPr>
            <a:spLocks noGrp="1"/>
          </p:cNvSpPr>
          <p:nvPr>
            <p:ph type="sldNum" sz="quarter" idx="12"/>
          </p:nvPr>
        </p:nvSpPr>
        <p:spPr/>
        <p:txBody>
          <a:bodyPr/>
          <a:lstStyle/>
          <a:p>
            <a:fld id="{E012F146-47F9-A646-B182-8CC39B8AD32B}" type="slidenum">
              <a:rPr lang="x-none" smtClean="0"/>
              <a:pPr/>
              <a:t>24</a:t>
            </a:fld>
            <a:endParaRPr lang="x-none"/>
          </a:p>
        </p:txBody>
      </p:sp>
      <p:pic>
        <p:nvPicPr>
          <p:cNvPr id="5" name="Hình ảnh 4">
            <a:extLst>
              <a:ext uri="{FF2B5EF4-FFF2-40B4-BE49-F238E27FC236}">
                <a16:creationId xmlns:a16="http://schemas.microsoft.com/office/drawing/2014/main" id="{6A8B88B8-2E40-02DB-1F5B-A314E4FC72CD}"/>
              </a:ext>
            </a:extLst>
          </p:cNvPr>
          <p:cNvPicPr>
            <a:picLocks noChangeAspect="1"/>
          </p:cNvPicPr>
          <p:nvPr/>
        </p:nvPicPr>
        <p:blipFill>
          <a:blip r:embed="rId2"/>
          <a:stretch>
            <a:fillRect/>
          </a:stretch>
        </p:blipFill>
        <p:spPr>
          <a:xfrm>
            <a:off x="2061599" y="1046938"/>
            <a:ext cx="8068801" cy="5620534"/>
          </a:xfrm>
          <a:prstGeom prst="rect">
            <a:avLst/>
          </a:prstGeom>
        </p:spPr>
      </p:pic>
    </p:spTree>
    <p:extLst>
      <p:ext uri="{BB962C8B-B14F-4D97-AF65-F5344CB8AC3E}">
        <p14:creationId xmlns:p14="http://schemas.microsoft.com/office/powerpoint/2010/main" val="2600880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Inventory</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25</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Inventory</a:t>
            </a:r>
            <a:endParaRPr lang="en-US" b="1" i="0" dirty="0">
              <a:solidFill>
                <a:schemeClr val="accent5"/>
              </a:solidFill>
              <a:effectLst/>
              <a:latin typeface="Open Sans" panose="020B0606030504020204" pitchFamily="34" charset="0"/>
            </a:endParaRPr>
          </a:p>
        </p:txBody>
      </p:sp>
      <p:pic>
        <p:nvPicPr>
          <p:cNvPr id="6" name="Picture 5">
            <a:extLst>
              <a:ext uri="{FF2B5EF4-FFF2-40B4-BE49-F238E27FC236}">
                <a16:creationId xmlns:a16="http://schemas.microsoft.com/office/drawing/2014/main" id="{1821E128-AE16-F64A-0CC7-9F17E33F411A}"/>
              </a:ext>
            </a:extLst>
          </p:cNvPr>
          <p:cNvPicPr>
            <a:picLocks noChangeAspect="1"/>
          </p:cNvPicPr>
          <p:nvPr/>
        </p:nvPicPr>
        <p:blipFill>
          <a:blip r:embed="rId2"/>
          <a:stretch>
            <a:fillRect/>
          </a:stretch>
        </p:blipFill>
        <p:spPr>
          <a:xfrm>
            <a:off x="1551941" y="1582017"/>
            <a:ext cx="9088118" cy="4667901"/>
          </a:xfrm>
          <a:prstGeom prst="rect">
            <a:avLst/>
          </a:prstGeom>
        </p:spPr>
      </p:pic>
    </p:spTree>
    <p:extLst>
      <p:ext uri="{BB962C8B-B14F-4D97-AF65-F5344CB8AC3E}">
        <p14:creationId xmlns:p14="http://schemas.microsoft.com/office/powerpoint/2010/main" val="1974537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26</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298099" y="1118429"/>
            <a:ext cx="1159580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5</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Get the latest stock information of all products including the following columns:</a:t>
            </a:r>
          </a:p>
          <a:p>
            <a:pPr lvl="0"/>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ProductKey</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ProductName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ModelName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ProductSubcategoryName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UnitsBalance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18A4B9-1598-12C4-83A6-4675B626C26E}"/>
              </a:ext>
            </a:extLst>
          </p:cNvPr>
          <p:cNvSpPr txBox="1"/>
          <p:nvPr/>
        </p:nvSpPr>
        <p:spPr>
          <a:xfrm>
            <a:off x="298099" y="2230779"/>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a:t>
            </a:r>
            <a:r>
              <a:rPr lang="en-US" b="0" i="0" dirty="0" err="1">
                <a:solidFill>
                  <a:schemeClr val="accent5"/>
                </a:solidFill>
                <a:effectLst/>
                <a:latin typeface="arial" panose="020B0604020202020204" pitchFamily="34" charset="0"/>
              </a:rPr>
              <a:t>SubQuerys</a:t>
            </a:r>
            <a:r>
              <a:rPr lang="en-US" b="0" i="0" dirty="0">
                <a:solidFill>
                  <a:schemeClr val="accent5"/>
                </a:solidFill>
                <a:effectLst/>
                <a:latin typeface="arial" panose="020B0604020202020204" pitchFamily="34" charset="0"/>
              </a:rPr>
              <a:t>, JOIN condition</a:t>
            </a:r>
          </a:p>
        </p:txBody>
      </p:sp>
      <p:pic>
        <p:nvPicPr>
          <p:cNvPr id="7" name="Picture 6" descr="A screenshot of a computer&#10;&#10;Description automatically generated with medium confidence">
            <a:extLst>
              <a:ext uri="{FF2B5EF4-FFF2-40B4-BE49-F238E27FC236}">
                <a16:creationId xmlns:a16="http://schemas.microsoft.com/office/drawing/2014/main" id="{3D881911-26EE-4148-F273-B09EBF23A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 y="3613745"/>
            <a:ext cx="11041380" cy="1661607"/>
          </a:xfrm>
          <a:prstGeom prst="rect">
            <a:avLst/>
          </a:prstGeom>
        </p:spPr>
      </p:pic>
    </p:spTree>
    <p:extLst>
      <p:ext uri="{BB962C8B-B14F-4D97-AF65-F5344CB8AC3E}">
        <p14:creationId xmlns:p14="http://schemas.microsoft.com/office/powerpoint/2010/main" val="75181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289B527-2D44-AE34-1C09-7A553F1590D1}"/>
              </a:ext>
            </a:extLst>
          </p:cNvPr>
          <p:cNvSpPr>
            <a:spLocks noGrp="1"/>
          </p:cNvSpPr>
          <p:nvPr>
            <p:ph type="title"/>
          </p:nvPr>
        </p:nvSpPr>
        <p:spPr/>
        <p:txBody>
          <a:bodyPr/>
          <a:lstStyle/>
          <a:p>
            <a:endParaRPr lang="vi-VN"/>
          </a:p>
        </p:txBody>
      </p:sp>
      <p:sp>
        <p:nvSpPr>
          <p:cNvPr id="3" name="Chỗ dành sẵn cho Số hiệu Bản chiếu 2">
            <a:extLst>
              <a:ext uri="{FF2B5EF4-FFF2-40B4-BE49-F238E27FC236}">
                <a16:creationId xmlns:a16="http://schemas.microsoft.com/office/drawing/2014/main" id="{A8D6379C-AAAC-36DF-AFC7-D4207EA7617A}"/>
              </a:ext>
            </a:extLst>
          </p:cNvPr>
          <p:cNvSpPr>
            <a:spLocks noGrp="1"/>
          </p:cNvSpPr>
          <p:nvPr>
            <p:ph type="sldNum" sz="quarter" idx="12"/>
          </p:nvPr>
        </p:nvSpPr>
        <p:spPr/>
        <p:txBody>
          <a:bodyPr/>
          <a:lstStyle/>
          <a:p>
            <a:fld id="{E012F146-47F9-A646-B182-8CC39B8AD32B}" type="slidenum">
              <a:rPr lang="x-none" smtClean="0"/>
              <a:pPr/>
              <a:t>27</a:t>
            </a:fld>
            <a:endParaRPr lang="x-none"/>
          </a:p>
        </p:txBody>
      </p:sp>
      <p:pic>
        <p:nvPicPr>
          <p:cNvPr id="5" name="Hình ảnh 4">
            <a:extLst>
              <a:ext uri="{FF2B5EF4-FFF2-40B4-BE49-F238E27FC236}">
                <a16:creationId xmlns:a16="http://schemas.microsoft.com/office/drawing/2014/main" id="{5E1CE52E-7A11-B673-F894-71B53B24CEFE}"/>
              </a:ext>
            </a:extLst>
          </p:cNvPr>
          <p:cNvPicPr>
            <a:picLocks noChangeAspect="1"/>
          </p:cNvPicPr>
          <p:nvPr/>
        </p:nvPicPr>
        <p:blipFill>
          <a:blip r:embed="rId2"/>
          <a:stretch>
            <a:fillRect/>
          </a:stretch>
        </p:blipFill>
        <p:spPr>
          <a:xfrm>
            <a:off x="2334311" y="991702"/>
            <a:ext cx="6779209" cy="5866298"/>
          </a:xfrm>
          <a:prstGeom prst="rect">
            <a:avLst/>
          </a:prstGeom>
        </p:spPr>
      </p:pic>
    </p:spTree>
    <p:extLst>
      <p:ext uri="{BB962C8B-B14F-4D97-AF65-F5344CB8AC3E}">
        <p14:creationId xmlns:p14="http://schemas.microsoft.com/office/powerpoint/2010/main" val="2199255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28</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298099" y="964541"/>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6. Let's get the inventory information of the 10 products with the highest inventory value including the following columns:</a:t>
            </a:r>
          </a:p>
          <a:p>
            <a:pPr lvl="0"/>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ProductName (English),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ModelName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ProductSubcategoryName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UnitsBalance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18A4B9-1598-12C4-83A6-4675B626C26E}"/>
              </a:ext>
            </a:extLst>
          </p:cNvPr>
          <p:cNvSpPr txBox="1"/>
          <p:nvPr/>
        </p:nvSpPr>
        <p:spPr>
          <a:xfrm>
            <a:off x="298099" y="2340831"/>
            <a:ext cx="7293427" cy="369332"/>
          </a:xfrm>
          <a:prstGeom prst="rect">
            <a:avLst/>
          </a:prstGeom>
          <a:noFill/>
        </p:spPr>
        <p:txBody>
          <a:bodyPr wrap="square">
            <a:spAutoFit/>
          </a:bodyPr>
          <a:lstStyle/>
          <a:p>
            <a:r>
              <a:rPr lang="en-US" dirty="0">
                <a:solidFill>
                  <a:schemeClr val="accent5"/>
                </a:solidFill>
                <a:latin typeface="arial" panose="020B0604020202020204" pitchFamily="34" charset="0"/>
              </a:rPr>
              <a:t>C</a:t>
            </a:r>
            <a:r>
              <a:rPr lang="en-US" b="0" i="0" dirty="0">
                <a:solidFill>
                  <a:schemeClr val="accent5"/>
                </a:solidFill>
                <a:effectLst/>
                <a:latin typeface="arial" panose="020B0604020202020204" pitchFamily="34" charset="0"/>
              </a:rPr>
              <a:t>ontent: </a:t>
            </a:r>
            <a:r>
              <a:rPr lang="en-US" b="0" i="0" dirty="0" err="1">
                <a:solidFill>
                  <a:schemeClr val="accent5"/>
                </a:solidFill>
                <a:effectLst/>
                <a:latin typeface="arial" panose="020B0604020202020204" pitchFamily="34" charset="0"/>
              </a:rPr>
              <a:t>SubQuerys</a:t>
            </a:r>
            <a:r>
              <a:rPr lang="en-US" b="0" i="0" dirty="0">
                <a:solidFill>
                  <a:schemeClr val="accent5"/>
                </a:solidFill>
                <a:effectLst/>
                <a:latin typeface="arial" panose="020B0604020202020204" pitchFamily="34" charset="0"/>
              </a:rPr>
              <a:t>, JOIN condition, Aggregate Function</a:t>
            </a:r>
          </a:p>
        </p:txBody>
      </p:sp>
      <p:pic>
        <p:nvPicPr>
          <p:cNvPr id="7" name="Picture 6" descr="Graphical user interface&#10;&#10;Description automatically generated with medium confidence">
            <a:extLst>
              <a:ext uri="{FF2B5EF4-FFF2-40B4-BE49-F238E27FC236}">
                <a16:creationId xmlns:a16="http://schemas.microsoft.com/office/drawing/2014/main" id="{7AB5BEEB-4E6D-1F8A-95A2-944C8B64F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 y="3327996"/>
            <a:ext cx="11132598" cy="1780865"/>
          </a:xfrm>
          <a:prstGeom prst="rect">
            <a:avLst/>
          </a:prstGeom>
        </p:spPr>
      </p:pic>
    </p:spTree>
    <p:extLst>
      <p:ext uri="{BB962C8B-B14F-4D97-AF65-F5344CB8AC3E}">
        <p14:creationId xmlns:p14="http://schemas.microsoft.com/office/powerpoint/2010/main" val="418722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55C33B8-54EE-3876-148A-B085E244A643}"/>
              </a:ext>
            </a:extLst>
          </p:cNvPr>
          <p:cNvSpPr>
            <a:spLocks noGrp="1"/>
          </p:cNvSpPr>
          <p:nvPr>
            <p:ph type="title"/>
          </p:nvPr>
        </p:nvSpPr>
        <p:spPr/>
        <p:txBody>
          <a:bodyPr/>
          <a:lstStyle/>
          <a:p>
            <a:endParaRPr lang="vi-VN"/>
          </a:p>
        </p:txBody>
      </p:sp>
      <p:sp>
        <p:nvSpPr>
          <p:cNvPr id="3" name="Chỗ dành sẵn cho Số hiệu Bản chiếu 2">
            <a:extLst>
              <a:ext uri="{FF2B5EF4-FFF2-40B4-BE49-F238E27FC236}">
                <a16:creationId xmlns:a16="http://schemas.microsoft.com/office/drawing/2014/main" id="{FE6D9F8F-967D-1B88-335C-84CC40616D1A}"/>
              </a:ext>
            </a:extLst>
          </p:cNvPr>
          <p:cNvSpPr>
            <a:spLocks noGrp="1"/>
          </p:cNvSpPr>
          <p:nvPr>
            <p:ph type="sldNum" sz="quarter" idx="12"/>
          </p:nvPr>
        </p:nvSpPr>
        <p:spPr/>
        <p:txBody>
          <a:bodyPr/>
          <a:lstStyle/>
          <a:p>
            <a:fld id="{E012F146-47F9-A646-B182-8CC39B8AD32B}" type="slidenum">
              <a:rPr lang="x-none" smtClean="0"/>
              <a:pPr/>
              <a:t>29</a:t>
            </a:fld>
            <a:endParaRPr lang="x-none"/>
          </a:p>
        </p:txBody>
      </p:sp>
      <p:pic>
        <p:nvPicPr>
          <p:cNvPr id="5" name="Hình ảnh 4">
            <a:extLst>
              <a:ext uri="{FF2B5EF4-FFF2-40B4-BE49-F238E27FC236}">
                <a16:creationId xmlns:a16="http://schemas.microsoft.com/office/drawing/2014/main" id="{95B2BEEC-F367-64EC-5E79-BA9B955212CE}"/>
              </a:ext>
            </a:extLst>
          </p:cNvPr>
          <p:cNvPicPr>
            <a:picLocks noChangeAspect="1"/>
          </p:cNvPicPr>
          <p:nvPr/>
        </p:nvPicPr>
        <p:blipFill>
          <a:blip r:embed="rId2"/>
          <a:stretch>
            <a:fillRect/>
          </a:stretch>
        </p:blipFill>
        <p:spPr>
          <a:xfrm>
            <a:off x="2676287" y="1016636"/>
            <a:ext cx="6214586" cy="5841364"/>
          </a:xfrm>
          <a:prstGeom prst="rect">
            <a:avLst/>
          </a:prstGeom>
        </p:spPr>
      </p:pic>
    </p:spTree>
    <p:extLst>
      <p:ext uri="{BB962C8B-B14F-4D97-AF65-F5344CB8AC3E}">
        <p14:creationId xmlns:p14="http://schemas.microsoft.com/office/powerpoint/2010/main" val="304267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987600C-AC5D-0F48-84F3-929CFB857597}"/>
              </a:ext>
            </a:extLst>
          </p:cNvPr>
          <p:cNvSpPr txBox="1"/>
          <p:nvPr/>
        </p:nvSpPr>
        <p:spPr>
          <a:xfrm>
            <a:off x="652402" y="2710163"/>
            <a:ext cx="11077318"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00" normalizeH="0" baseline="0" noProof="0" dirty="0">
                <a:ln>
                  <a:noFill/>
                </a:ln>
                <a:solidFill>
                  <a:srgbClr val="19226D"/>
                </a:solidFill>
                <a:effectLst/>
                <a:uLnTx/>
                <a:uFillTx/>
                <a:latin typeface="BR Omega VN" pitchFamily="2" charset="77"/>
                <a:ea typeface="Meiryo" panose="020B0604030504040204" pitchFamily="34" charset="-128"/>
                <a:cs typeface="Arial" panose="020B0604020202020204" pitchFamily="34" charset="0"/>
              </a:rPr>
              <a:t>SQL Training</a:t>
            </a:r>
          </a:p>
        </p:txBody>
      </p:sp>
      <p:sp>
        <p:nvSpPr>
          <p:cNvPr id="14" name="TextBox 13">
            <a:extLst>
              <a:ext uri="{FF2B5EF4-FFF2-40B4-BE49-F238E27FC236}">
                <a16:creationId xmlns:a16="http://schemas.microsoft.com/office/drawing/2014/main" id="{2EE38518-B08F-E24B-BAE9-166DD1CBF01D}"/>
              </a:ext>
            </a:extLst>
          </p:cNvPr>
          <p:cNvSpPr txBox="1"/>
          <p:nvPr/>
        </p:nvSpPr>
        <p:spPr>
          <a:xfrm>
            <a:off x="714046" y="3668625"/>
            <a:ext cx="44412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F37121"/>
                </a:solidFill>
                <a:latin typeface="BR Omega VN" pitchFamily="2" charset="77"/>
                <a:ea typeface="Meiryo" panose="020B0604030504040204" pitchFamily="34" charset="-128"/>
                <a:cs typeface="Segoe UI" panose="020B0502040204020203" pitchFamily="34" charset="0"/>
              </a:rPr>
              <a:t>FWA.EC</a:t>
            </a:r>
            <a:endParaRPr kumimoji="0" lang="en-US" sz="2800" b="1" u="none" strike="noStrike" kern="1200" cap="none" spc="0" normalizeH="0" baseline="0" noProof="0" dirty="0">
              <a:ln>
                <a:noFill/>
              </a:ln>
              <a:solidFill>
                <a:srgbClr val="F37121"/>
              </a:solidFill>
              <a:effectLst/>
              <a:uLnTx/>
              <a:uFillTx/>
              <a:latin typeface="BR Omega VN" pitchFamily="2" charset="77"/>
              <a:ea typeface="Meiryo" panose="020B0604030504040204" pitchFamily="34" charset="-128"/>
              <a:cs typeface="Segoe UI" panose="020B0502040204020203" pitchFamily="34" charset="0"/>
            </a:endParaRPr>
          </a:p>
        </p:txBody>
      </p:sp>
      <p:sp>
        <p:nvSpPr>
          <p:cNvPr id="2" name="Slide Number Placeholder 1">
            <a:extLst>
              <a:ext uri="{FF2B5EF4-FFF2-40B4-BE49-F238E27FC236}">
                <a16:creationId xmlns:a16="http://schemas.microsoft.com/office/drawing/2014/main" id="{F0989B2E-3B70-5C4D-85CA-E8492CF8B4D5}"/>
              </a:ext>
            </a:extLst>
          </p:cNvPr>
          <p:cNvSpPr>
            <a:spLocks noGrp="1"/>
          </p:cNvSpPr>
          <p:nvPr>
            <p:ph type="sldNum" sz="quarter" idx="12"/>
          </p:nvPr>
        </p:nvSpPr>
        <p:spPr/>
        <p:txBody>
          <a:bodyPr/>
          <a:lstStyle/>
          <a:p>
            <a:fld id="{E012F146-47F9-A646-B182-8CC39B8AD32B}" type="slidenum">
              <a:rPr lang="x-none" smtClean="0"/>
              <a:pPr/>
              <a:t>3</a:t>
            </a:fld>
            <a:endParaRPr lang="x-none"/>
          </a:p>
        </p:txBody>
      </p:sp>
      <p:pic>
        <p:nvPicPr>
          <p:cNvPr id="19" name="Picture 18">
            <a:extLst>
              <a:ext uri="{FF2B5EF4-FFF2-40B4-BE49-F238E27FC236}">
                <a16:creationId xmlns:a16="http://schemas.microsoft.com/office/drawing/2014/main" id="{6E233492-2ADD-BB45-AFC5-90F2515BA3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6787" b="26203"/>
          <a:stretch/>
        </p:blipFill>
        <p:spPr>
          <a:xfrm>
            <a:off x="180875" y="1618804"/>
            <a:ext cx="2942038" cy="981307"/>
          </a:xfrm>
          <a:prstGeom prst="rect">
            <a:avLst/>
          </a:prstGeom>
        </p:spPr>
      </p:pic>
    </p:spTree>
    <p:extLst>
      <p:ext uri="{BB962C8B-B14F-4D97-AF65-F5344CB8AC3E}">
        <p14:creationId xmlns:p14="http://schemas.microsoft.com/office/powerpoint/2010/main" val="371814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3"/>
                                        </p:tgtEl>
                                        <p:attrNameLst>
                                          <p:attrName>ppt_x</p:attrName>
                                          <p:attrName>ppt_y</p:attrName>
                                        </p:attrNameLst>
                                      </p:cBhvr>
                                      <p:rCtr x="39753" y="0"/>
                                    </p:animMotion>
                                  </p:childTnLst>
                                </p:cTn>
                              </p:par>
                              <p:par>
                                <p:cTn id="7" presetID="35" presetClass="path" presetSubtype="0" accel="50000" decel="50000" fill="hold" grpId="0" nodeType="withEffect">
                                  <p:stCondLst>
                                    <p:cond delay="0"/>
                                  </p:stCondLst>
                                  <p:childTnLst>
                                    <p:animMotion origin="layout" path="M 0.96276 1.85185E-6 L -2.29167E-6 1.85185E-6 " pathEditMode="relative" rAng="0" ptsTypes="AA">
                                      <p:cBhvr>
                                        <p:cTn id="8" dur="1000" fill="hold"/>
                                        <p:tgtEl>
                                          <p:spTgt spid="14"/>
                                        </p:tgtEl>
                                        <p:attrNameLst>
                                          <p:attrName>ppt_x</p:attrName>
                                          <p:attrName>ppt_y</p:attrName>
                                        </p:attrNameLst>
                                      </p:cBhvr>
                                      <p:rCtr x="-481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Internet Sales</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30</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Internet Sales</a:t>
            </a:r>
            <a:endParaRPr lang="en-US" b="1" i="0" dirty="0">
              <a:solidFill>
                <a:schemeClr val="accent5"/>
              </a:solidFill>
              <a:effectLst/>
              <a:latin typeface="Open Sans" panose="020B0606030504020204" pitchFamily="34" charset="0"/>
            </a:endParaRPr>
          </a:p>
        </p:txBody>
      </p:sp>
      <p:pic>
        <p:nvPicPr>
          <p:cNvPr id="4" name="Picture 3">
            <a:extLst>
              <a:ext uri="{FF2B5EF4-FFF2-40B4-BE49-F238E27FC236}">
                <a16:creationId xmlns:a16="http://schemas.microsoft.com/office/drawing/2014/main" id="{BE773107-AC39-9DF2-9996-F326B3D659AD}"/>
              </a:ext>
            </a:extLst>
          </p:cNvPr>
          <p:cNvPicPr>
            <a:picLocks noChangeAspect="1"/>
          </p:cNvPicPr>
          <p:nvPr/>
        </p:nvPicPr>
        <p:blipFill>
          <a:blip r:embed="rId2"/>
          <a:stretch>
            <a:fillRect/>
          </a:stretch>
        </p:blipFill>
        <p:spPr>
          <a:xfrm>
            <a:off x="5042516" y="1164222"/>
            <a:ext cx="5708341" cy="5503250"/>
          </a:xfrm>
          <a:prstGeom prst="rect">
            <a:avLst/>
          </a:prstGeom>
        </p:spPr>
      </p:pic>
    </p:spTree>
    <p:extLst>
      <p:ext uri="{BB962C8B-B14F-4D97-AF65-F5344CB8AC3E}">
        <p14:creationId xmlns:p14="http://schemas.microsoft.com/office/powerpoint/2010/main" val="1949224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31</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298099" y="1026097"/>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8</a:t>
            </a:r>
            <a:r>
              <a:rPr kumimoji="0" lang="en-US" altLang="en-US" sz="2000" b="1" i="0"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Get the Internet Sales invoice details of the product whose English Name is "Road-150 Red, 48" including the following columns:</a:t>
            </a:r>
          </a:p>
          <a:p>
            <a:pPr lvl="0"/>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SalesOrderNumber</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SalesOrderLineNumber</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CustomerName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ProductName,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OrderQuantity</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UnitPrice</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DiscountAmount</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SalesAmount</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ProductStandardCost</a:t>
            </a:r>
            <a:r>
              <a:rPr kumimoji="0" lang="en-US" altLang="en-US" sz="2000" b="1"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rPr>
              <a:t>, </a:t>
            </a:r>
            <a:r>
              <a:rPr kumimoji="0" lang="en-US" altLang="en-US" sz="2000" b="1" i="1" u="none" strike="noStrike" cap="none" normalizeH="0" baseline="0" dirty="0" err="1">
                <a:ln>
                  <a:noFill/>
                </a:ln>
                <a:solidFill>
                  <a:schemeClr val="accent5"/>
                </a:solidFill>
                <a:effectLst/>
                <a:latin typeface="Times New Roman" panose="02020603050405020304" pitchFamily="18" charset="0"/>
                <a:cs typeface="Times New Roman" panose="02020603050405020304" pitchFamily="18" charset="0"/>
              </a:rPr>
              <a:t>TotalProductCost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D303B644-69B1-498B-C802-E11F2EB77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36" y="2965539"/>
            <a:ext cx="11398928" cy="1755639"/>
          </a:xfrm>
          <a:prstGeom prst="rect">
            <a:avLst/>
          </a:prstGeom>
        </p:spPr>
      </p:pic>
    </p:spTree>
    <p:extLst>
      <p:ext uri="{BB962C8B-B14F-4D97-AF65-F5344CB8AC3E}">
        <p14:creationId xmlns:p14="http://schemas.microsoft.com/office/powerpoint/2010/main" val="1620927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23A16A6-56F7-08B0-182E-77179F1681CF}"/>
              </a:ext>
            </a:extLst>
          </p:cNvPr>
          <p:cNvSpPr>
            <a:spLocks noGrp="1"/>
          </p:cNvSpPr>
          <p:nvPr>
            <p:ph type="title"/>
          </p:nvPr>
        </p:nvSpPr>
        <p:spPr/>
        <p:txBody>
          <a:bodyPr/>
          <a:lstStyle/>
          <a:p>
            <a:endParaRPr lang="vi-VN"/>
          </a:p>
        </p:txBody>
      </p:sp>
      <p:sp>
        <p:nvSpPr>
          <p:cNvPr id="3" name="Chỗ dành sẵn cho Số hiệu Bản chiếu 2">
            <a:extLst>
              <a:ext uri="{FF2B5EF4-FFF2-40B4-BE49-F238E27FC236}">
                <a16:creationId xmlns:a16="http://schemas.microsoft.com/office/drawing/2014/main" id="{8224BBAE-8506-DF6A-9C44-4D47A404ADAD}"/>
              </a:ext>
            </a:extLst>
          </p:cNvPr>
          <p:cNvSpPr>
            <a:spLocks noGrp="1"/>
          </p:cNvSpPr>
          <p:nvPr>
            <p:ph type="sldNum" sz="quarter" idx="12"/>
          </p:nvPr>
        </p:nvSpPr>
        <p:spPr/>
        <p:txBody>
          <a:bodyPr/>
          <a:lstStyle/>
          <a:p>
            <a:fld id="{E012F146-47F9-A646-B182-8CC39B8AD32B}" type="slidenum">
              <a:rPr lang="x-none" smtClean="0"/>
              <a:pPr/>
              <a:t>32</a:t>
            </a:fld>
            <a:endParaRPr lang="x-none"/>
          </a:p>
        </p:txBody>
      </p:sp>
      <p:pic>
        <p:nvPicPr>
          <p:cNvPr id="5" name="Hình ảnh 4">
            <a:extLst>
              <a:ext uri="{FF2B5EF4-FFF2-40B4-BE49-F238E27FC236}">
                <a16:creationId xmlns:a16="http://schemas.microsoft.com/office/drawing/2014/main" id="{C4BC52C7-FE01-B175-3B92-9670519FE6FC}"/>
              </a:ext>
            </a:extLst>
          </p:cNvPr>
          <p:cNvPicPr>
            <a:picLocks noChangeAspect="1"/>
          </p:cNvPicPr>
          <p:nvPr/>
        </p:nvPicPr>
        <p:blipFill>
          <a:blip r:embed="rId2"/>
          <a:stretch>
            <a:fillRect/>
          </a:stretch>
        </p:blipFill>
        <p:spPr>
          <a:xfrm>
            <a:off x="1061335" y="1409418"/>
            <a:ext cx="10069330" cy="4039164"/>
          </a:xfrm>
          <a:prstGeom prst="rect">
            <a:avLst/>
          </a:prstGeom>
        </p:spPr>
      </p:pic>
    </p:spTree>
    <p:extLst>
      <p:ext uri="{BB962C8B-B14F-4D97-AF65-F5344CB8AC3E}">
        <p14:creationId xmlns:p14="http://schemas.microsoft.com/office/powerpoint/2010/main" val="2602406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Inventory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33</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312271" y="1286158"/>
            <a:ext cx="1159580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9. Get information 20 Internet Sales invoices with the highest total payable including the following columns: </a:t>
            </a:r>
            <a:r>
              <a:rPr lang="en-US" altLang="en-US" sz="2000" b="1" i="1" dirty="0" err="1">
                <a:solidFill>
                  <a:schemeClr val="accent5"/>
                </a:solidFill>
                <a:latin typeface="Times New Roman" panose="02020603050405020304" pitchFamily="18" charset="0"/>
                <a:cs typeface="Times New Roman" panose="02020603050405020304" pitchFamily="18" charset="0"/>
              </a:rPr>
              <a:t>CustomerName</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SalesOrderNumber</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CustomerKey</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TotalOrderCost</a:t>
            </a:r>
            <a:endParaRPr lang="en-US" altLang="en-US" sz="2000" b="1" i="1" dirty="0">
              <a:solidFill>
                <a:schemeClr val="accent5"/>
              </a:solidFill>
              <a:latin typeface="Times New Roman" panose="02020603050405020304" pitchFamily="18" charset="0"/>
              <a:cs typeface="Times New Roman" panose="02020603050405020304" pitchFamily="18" charset="0"/>
            </a:endParaRPr>
          </a:p>
          <a:p>
            <a:pPr lvl="0"/>
            <a:endParaRPr lang="en-US" altLang="en-US" sz="2000" b="1" dirty="0">
              <a:solidFill>
                <a:schemeClr val="accent5"/>
              </a:solidFill>
              <a:latin typeface="Times New Roman" panose="02020603050405020304" pitchFamily="18" charset="0"/>
              <a:cs typeface="Times New Roman" panose="02020603050405020304" pitchFamily="18" charset="0"/>
            </a:endParaRPr>
          </a:p>
          <a:p>
            <a:pPr lvl="0"/>
            <a:r>
              <a:rPr lang="en-US" altLang="en-US" sz="2000" i="1" dirty="0">
                <a:solidFill>
                  <a:schemeClr val="accent5"/>
                </a:solidFill>
                <a:latin typeface="Times New Roman" panose="02020603050405020304" pitchFamily="18" charset="0"/>
                <a:cs typeface="Times New Roman" panose="02020603050405020304" pitchFamily="18" charset="0"/>
              </a:rPr>
              <a:t>Note: </a:t>
            </a:r>
            <a:r>
              <a:rPr lang="en-US" altLang="en-US" sz="2000" i="1" dirty="0" err="1">
                <a:solidFill>
                  <a:schemeClr val="accent5"/>
                </a:solidFill>
                <a:latin typeface="Times New Roman" panose="02020603050405020304" pitchFamily="18" charset="0"/>
                <a:cs typeface="Times New Roman" panose="02020603050405020304" pitchFamily="18" charset="0"/>
              </a:rPr>
              <a:t>SalesOrderNumber</a:t>
            </a:r>
            <a:r>
              <a:rPr lang="en-US" altLang="en-US" sz="2000" i="1" dirty="0">
                <a:solidFill>
                  <a:schemeClr val="accent5"/>
                </a:solidFill>
                <a:latin typeface="Times New Roman" panose="02020603050405020304" pitchFamily="18" charset="0"/>
                <a:cs typeface="Times New Roman" panose="02020603050405020304" pitchFamily="18" charset="0"/>
              </a:rPr>
              <a:t> has multiple </a:t>
            </a:r>
            <a:r>
              <a:rPr lang="en-US" altLang="en-US" sz="2000" i="1" dirty="0" err="1">
                <a:solidFill>
                  <a:schemeClr val="accent5"/>
                </a:solidFill>
                <a:latin typeface="Times New Roman" panose="02020603050405020304" pitchFamily="18" charset="0"/>
                <a:cs typeface="Times New Roman" panose="02020603050405020304" pitchFamily="18" charset="0"/>
              </a:rPr>
              <a:t>SalesOrderLineNumber</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B047CA6F-8F6A-576B-B224-ACA7FD03D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63" y="3152853"/>
            <a:ext cx="10376433" cy="2578233"/>
          </a:xfrm>
          <a:prstGeom prst="rect">
            <a:avLst/>
          </a:prstGeom>
        </p:spPr>
      </p:pic>
    </p:spTree>
    <p:extLst>
      <p:ext uri="{BB962C8B-B14F-4D97-AF65-F5344CB8AC3E}">
        <p14:creationId xmlns:p14="http://schemas.microsoft.com/office/powerpoint/2010/main" val="3756452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8F9D5D9-1003-EE4E-9461-F30CF640AF78}"/>
              </a:ext>
            </a:extLst>
          </p:cNvPr>
          <p:cNvSpPr>
            <a:spLocks noGrp="1"/>
          </p:cNvSpPr>
          <p:nvPr>
            <p:ph type="title"/>
          </p:nvPr>
        </p:nvSpPr>
        <p:spPr/>
        <p:txBody>
          <a:bodyPr/>
          <a:lstStyle/>
          <a:p>
            <a:endParaRPr lang="vi-VN"/>
          </a:p>
        </p:txBody>
      </p:sp>
      <p:sp>
        <p:nvSpPr>
          <p:cNvPr id="3" name="Chỗ dành sẵn cho Số hiệu Bản chiếu 2">
            <a:extLst>
              <a:ext uri="{FF2B5EF4-FFF2-40B4-BE49-F238E27FC236}">
                <a16:creationId xmlns:a16="http://schemas.microsoft.com/office/drawing/2014/main" id="{2B730642-8F55-ADBE-7047-132224D0C631}"/>
              </a:ext>
            </a:extLst>
          </p:cNvPr>
          <p:cNvSpPr>
            <a:spLocks noGrp="1"/>
          </p:cNvSpPr>
          <p:nvPr>
            <p:ph type="sldNum" sz="quarter" idx="12"/>
          </p:nvPr>
        </p:nvSpPr>
        <p:spPr/>
        <p:txBody>
          <a:bodyPr/>
          <a:lstStyle/>
          <a:p>
            <a:fld id="{E012F146-47F9-A646-B182-8CC39B8AD32B}" type="slidenum">
              <a:rPr lang="x-none" smtClean="0"/>
              <a:pPr/>
              <a:t>34</a:t>
            </a:fld>
            <a:endParaRPr lang="x-none"/>
          </a:p>
        </p:txBody>
      </p:sp>
      <p:pic>
        <p:nvPicPr>
          <p:cNvPr id="5" name="Hình ảnh 4">
            <a:extLst>
              <a:ext uri="{FF2B5EF4-FFF2-40B4-BE49-F238E27FC236}">
                <a16:creationId xmlns:a16="http://schemas.microsoft.com/office/drawing/2014/main" id="{6A8B8FCC-83AD-DB68-6DE9-83F4A322D039}"/>
              </a:ext>
            </a:extLst>
          </p:cNvPr>
          <p:cNvPicPr>
            <a:picLocks noChangeAspect="1"/>
          </p:cNvPicPr>
          <p:nvPr/>
        </p:nvPicPr>
        <p:blipFill>
          <a:blip r:embed="rId2"/>
          <a:stretch>
            <a:fillRect/>
          </a:stretch>
        </p:blipFill>
        <p:spPr>
          <a:xfrm>
            <a:off x="1228045" y="1161733"/>
            <a:ext cx="9735909" cy="4534533"/>
          </a:xfrm>
          <a:prstGeom prst="rect">
            <a:avLst/>
          </a:prstGeom>
        </p:spPr>
      </p:pic>
    </p:spTree>
    <p:extLst>
      <p:ext uri="{BB962C8B-B14F-4D97-AF65-F5344CB8AC3E}">
        <p14:creationId xmlns:p14="http://schemas.microsoft.com/office/powerpoint/2010/main" val="3919039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E9117A-8F0F-D74C-BDFE-9DB94C7DC5D3}"/>
              </a:ext>
            </a:extLst>
          </p:cNvPr>
          <p:cNvSpPr>
            <a:spLocks noGrp="1"/>
          </p:cNvSpPr>
          <p:nvPr>
            <p:ph type="title"/>
          </p:nvPr>
        </p:nvSpPr>
        <p:spPr/>
        <p:txBody>
          <a:bodyPr/>
          <a:lstStyle/>
          <a:p>
            <a:r>
              <a:rPr lang="en-US" dirty="0"/>
              <a:t>Reseller Sales</a:t>
            </a:r>
            <a:endParaRPr lang="en-VN" dirty="0"/>
          </a:p>
        </p:txBody>
      </p:sp>
      <p:sp>
        <p:nvSpPr>
          <p:cNvPr id="2" name="Slide Number Placeholder 1">
            <a:extLst>
              <a:ext uri="{FF2B5EF4-FFF2-40B4-BE49-F238E27FC236}">
                <a16:creationId xmlns:a16="http://schemas.microsoft.com/office/drawing/2014/main" id="{BDAA7B28-82A3-B24E-8FE5-20CE0CAF07E2}"/>
              </a:ext>
            </a:extLst>
          </p:cNvPr>
          <p:cNvSpPr>
            <a:spLocks noGrp="1"/>
          </p:cNvSpPr>
          <p:nvPr>
            <p:ph type="sldNum" sz="quarter" idx="12"/>
          </p:nvPr>
        </p:nvSpPr>
        <p:spPr/>
        <p:txBody>
          <a:bodyPr/>
          <a:lstStyle/>
          <a:p>
            <a:fld id="{E012F146-47F9-A646-B182-8CC39B8AD32B}" type="slidenum">
              <a:rPr lang="x-none" smtClean="0"/>
              <a:pPr/>
              <a:t>35</a:t>
            </a:fld>
            <a:endParaRPr lang="x-none"/>
          </a:p>
        </p:txBody>
      </p:sp>
      <p:sp>
        <p:nvSpPr>
          <p:cNvPr id="8" name="TextBox 7">
            <a:extLst>
              <a:ext uri="{FF2B5EF4-FFF2-40B4-BE49-F238E27FC236}">
                <a16:creationId xmlns:a16="http://schemas.microsoft.com/office/drawing/2014/main" id="{AE68F8D9-CBBE-27E1-5275-6689E929B9FD}"/>
              </a:ext>
            </a:extLst>
          </p:cNvPr>
          <p:cNvSpPr txBox="1"/>
          <p:nvPr/>
        </p:nvSpPr>
        <p:spPr>
          <a:xfrm>
            <a:off x="525780" y="1118429"/>
            <a:ext cx="6306532" cy="463588"/>
          </a:xfrm>
          <a:prstGeom prst="rect">
            <a:avLst/>
          </a:prstGeom>
          <a:noFill/>
        </p:spPr>
        <p:txBody>
          <a:bodyPr wrap="square">
            <a:spAutoFit/>
          </a:bodyPr>
          <a:lstStyle/>
          <a:p>
            <a:pPr algn="l">
              <a:lnSpc>
                <a:spcPct val="150000"/>
              </a:lnSpc>
            </a:pPr>
            <a:r>
              <a:rPr lang="en-US" b="1" i="0" u="none" strike="noStrike" dirty="0">
                <a:solidFill>
                  <a:schemeClr val="accent5"/>
                </a:solidFill>
                <a:effectLst/>
                <a:latin typeface="Open Sans" panose="020B0606030504020204" pitchFamily="34" charset="0"/>
              </a:rPr>
              <a:t>Reseller Sales</a:t>
            </a:r>
            <a:endParaRPr lang="en-US" b="1" i="0" dirty="0">
              <a:solidFill>
                <a:schemeClr val="accent5"/>
              </a:solidFill>
              <a:effectLst/>
              <a:latin typeface="Open Sans" panose="020B0606030504020204" pitchFamily="34" charset="0"/>
            </a:endParaRPr>
          </a:p>
        </p:txBody>
      </p:sp>
      <p:pic>
        <p:nvPicPr>
          <p:cNvPr id="6" name="Picture 5">
            <a:extLst>
              <a:ext uri="{FF2B5EF4-FFF2-40B4-BE49-F238E27FC236}">
                <a16:creationId xmlns:a16="http://schemas.microsoft.com/office/drawing/2014/main" id="{D32EF188-360B-ED53-09D6-1710125701FE}"/>
              </a:ext>
            </a:extLst>
          </p:cNvPr>
          <p:cNvPicPr>
            <a:picLocks noChangeAspect="1"/>
          </p:cNvPicPr>
          <p:nvPr/>
        </p:nvPicPr>
        <p:blipFill>
          <a:blip r:embed="rId2"/>
          <a:stretch>
            <a:fillRect/>
          </a:stretch>
        </p:blipFill>
        <p:spPr>
          <a:xfrm>
            <a:off x="4807687" y="1144412"/>
            <a:ext cx="6048604" cy="5561860"/>
          </a:xfrm>
          <a:prstGeom prst="rect">
            <a:avLst/>
          </a:prstGeom>
        </p:spPr>
      </p:pic>
    </p:spTree>
    <p:extLst>
      <p:ext uri="{BB962C8B-B14F-4D97-AF65-F5344CB8AC3E}">
        <p14:creationId xmlns:p14="http://schemas.microsoft.com/office/powerpoint/2010/main" val="609592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B9B2D9-F103-7E49-9BEF-782EA3D753D0}"/>
              </a:ext>
            </a:extLst>
          </p:cNvPr>
          <p:cNvSpPr>
            <a:spLocks noGrp="1"/>
          </p:cNvSpPr>
          <p:nvPr>
            <p:ph type="title"/>
          </p:nvPr>
        </p:nvSpPr>
        <p:spPr/>
        <p:txBody>
          <a:bodyPr/>
          <a:lstStyle/>
          <a:p>
            <a:r>
              <a:rPr lang="en-US" dirty="0"/>
              <a:t>Reseller Sales Exercise</a:t>
            </a:r>
            <a:endParaRPr lang="en-VN"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36</a:t>
            </a:fld>
            <a:endParaRPr lang="x-none"/>
          </a:p>
        </p:txBody>
      </p:sp>
      <p:sp>
        <p:nvSpPr>
          <p:cNvPr id="6" name="Rectangle 2">
            <a:extLst>
              <a:ext uri="{FF2B5EF4-FFF2-40B4-BE49-F238E27FC236}">
                <a16:creationId xmlns:a16="http://schemas.microsoft.com/office/drawing/2014/main" id="{8D5A56E2-2765-F63E-E6D2-A268160967D5}"/>
              </a:ext>
            </a:extLst>
          </p:cNvPr>
          <p:cNvSpPr>
            <a:spLocks noChangeArrowheads="1"/>
          </p:cNvSpPr>
          <p:nvPr/>
        </p:nvSpPr>
        <p:spPr bwMode="auto">
          <a:xfrm>
            <a:off x="312271" y="1188691"/>
            <a:ext cx="1159580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b="1" dirty="0">
                <a:solidFill>
                  <a:schemeClr val="accent5"/>
                </a:solidFill>
                <a:latin typeface="Times New Roman" panose="02020603050405020304" pitchFamily="18" charset="0"/>
                <a:cs typeface="Times New Roman" panose="02020603050405020304" pitchFamily="18" charset="0"/>
              </a:rPr>
              <a:t>10. Get the top 10 resellers with the highest revenue including the following schools:</a:t>
            </a:r>
          </a:p>
          <a:p>
            <a:pPr lvl="0"/>
            <a:r>
              <a:rPr lang="en-US" altLang="en-US" sz="2000" b="1" i="1" dirty="0" err="1">
                <a:solidFill>
                  <a:schemeClr val="accent5"/>
                </a:solidFill>
                <a:latin typeface="Times New Roman" panose="02020603050405020304" pitchFamily="18" charset="0"/>
                <a:cs typeface="Times New Roman" panose="02020603050405020304" pitchFamily="18" charset="0"/>
              </a:rPr>
              <a:t>ResellerName</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ResellerKey</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TotalQuantity</a:t>
            </a:r>
            <a:r>
              <a:rPr lang="en-US" altLang="en-US" sz="2000" b="1" i="1" dirty="0">
                <a:solidFill>
                  <a:schemeClr val="accent5"/>
                </a:solidFill>
                <a:latin typeface="Times New Roman" panose="02020603050405020304" pitchFamily="18" charset="0"/>
                <a:cs typeface="Times New Roman" panose="02020603050405020304" pitchFamily="18" charset="0"/>
              </a:rPr>
              <a:t>, </a:t>
            </a:r>
            <a:r>
              <a:rPr lang="en-US" altLang="en-US" sz="2000" b="1" i="1" dirty="0" err="1">
                <a:solidFill>
                  <a:schemeClr val="accent5"/>
                </a:solidFill>
                <a:latin typeface="Times New Roman" panose="02020603050405020304" pitchFamily="18" charset="0"/>
                <a:cs typeface="Times New Roman" panose="02020603050405020304" pitchFamily="18" charset="0"/>
              </a:rPr>
              <a:t>TotalOrderCost</a:t>
            </a:r>
            <a:endParaRPr kumimoji="0" lang="en-US" altLang="en-US" sz="2000" i="1" u="none" strike="noStrike" cap="none" normalizeH="0" baseline="0" dirty="0">
              <a:ln>
                <a:noFill/>
              </a:ln>
              <a:solidFill>
                <a:schemeClr val="accent5"/>
              </a:solidFill>
              <a:effectLst/>
              <a:latin typeface="Times New Roman" panose="02020603050405020304" pitchFamily="18" charset="0"/>
              <a:cs typeface="Times New Roman" panose="020206030504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733E121E-0B60-B03D-4334-CB3024F46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98" y="2710163"/>
            <a:ext cx="11760804" cy="2578233"/>
          </a:xfrm>
          <a:prstGeom prst="rect">
            <a:avLst/>
          </a:prstGeom>
        </p:spPr>
      </p:pic>
    </p:spTree>
    <p:extLst>
      <p:ext uri="{BB962C8B-B14F-4D97-AF65-F5344CB8AC3E}">
        <p14:creationId xmlns:p14="http://schemas.microsoft.com/office/powerpoint/2010/main" val="1442628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36940E3-3ABF-2ED7-EC24-7C9A70B0BEC1}"/>
              </a:ext>
            </a:extLst>
          </p:cNvPr>
          <p:cNvSpPr>
            <a:spLocks noGrp="1"/>
          </p:cNvSpPr>
          <p:nvPr>
            <p:ph type="title"/>
          </p:nvPr>
        </p:nvSpPr>
        <p:spPr/>
        <p:txBody>
          <a:bodyPr/>
          <a:lstStyle/>
          <a:p>
            <a:endParaRPr lang="vi-VN"/>
          </a:p>
        </p:txBody>
      </p:sp>
      <p:sp>
        <p:nvSpPr>
          <p:cNvPr id="3" name="Chỗ dành sẵn cho Số hiệu Bản chiếu 2">
            <a:extLst>
              <a:ext uri="{FF2B5EF4-FFF2-40B4-BE49-F238E27FC236}">
                <a16:creationId xmlns:a16="http://schemas.microsoft.com/office/drawing/2014/main" id="{12F7215B-5E4F-4B3C-A466-73BD7BA37F12}"/>
              </a:ext>
            </a:extLst>
          </p:cNvPr>
          <p:cNvSpPr>
            <a:spLocks noGrp="1"/>
          </p:cNvSpPr>
          <p:nvPr>
            <p:ph type="sldNum" sz="quarter" idx="12"/>
          </p:nvPr>
        </p:nvSpPr>
        <p:spPr/>
        <p:txBody>
          <a:bodyPr/>
          <a:lstStyle/>
          <a:p>
            <a:fld id="{E012F146-47F9-A646-B182-8CC39B8AD32B}" type="slidenum">
              <a:rPr lang="x-none" smtClean="0"/>
              <a:pPr/>
              <a:t>37</a:t>
            </a:fld>
            <a:endParaRPr lang="x-none"/>
          </a:p>
        </p:txBody>
      </p:sp>
      <p:pic>
        <p:nvPicPr>
          <p:cNvPr id="5" name="Hình ảnh 4">
            <a:extLst>
              <a:ext uri="{FF2B5EF4-FFF2-40B4-BE49-F238E27FC236}">
                <a16:creationId xmlns:a16="http://schemas.microsoft.com/office/drawing/2014/main" id="{6A655A85-D65A-58B6-3B8F-13C096E3455F}"/>
              </a:ext>
            </a:extLst>
          </p:cNvPr>
          <p:cNvPicPr>
            <a:picLocks noChangeAspect="1"/>
          </p:cNvPicPr>
          <p:nvPr/>
        </p:nvPicPr>
        <p:blipFill>
          <a:blip r:embed="rId2"/>
          <a:stretch>
            <a:fillRect/>
          </a:stretch>
        </p:blipFill>
        <p:spPr>
          <a:xfrm>
            <a:off x="3033285" y="1391284"/>
            <a:ext cx="6125430" cy="4563112"/>
          </a:xfrm>
          <a:prstGeom prst="rect">
            <a:avLst/>
          </a:prstGeom>
        </p:spPr>
      </p:pic>
    </p:spTree>
    <p:extLst>
      <p:ext uri="{BB962C8B-B14F-4D97-AF65-F5344CB8AC3E}">
        <p14:creationId xmlns:p14="http://schemas.microsoft.com/office/powerpoint/2010/main" val="327336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dirty="0">
                <a:solidFill>
                  <a:srgbClr val="F37121"/>
                </a:solidFill>
                <a:latin typeface="BR Omega" pitchFamily="2" charset="77"/>
                <a:cs typeface="Arial" panose="020B0604020202020204" pitchFamily="34" charset="0"/>
              </a:rPr>
              <a:t>04. </a:t>
            </a:r>
            <a:r>
              <a:rPr lang="en-US" sz="4800" b="1" spc="-100" dirty="0">
                <a:solidFill>
                  <a:srgbClr val="172054"/>
                </a:solidFill>
                <a:latin typeface="BR Omega" pitchFamily="2" charset="77"/>
                <a:cs typeface="Arial" panose="020B0604020202020204" pitchFamily="34" charset="0"/>
              </a:rPr>
              <a:t>Optimize</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38</a:t>
            </a:fld>
            <a:endParaRPr lang="en-US" dirty="0"/>
          </a:p>
        </p:txBody>
      </p:sp>
    </p:spTree>
    <p:extLst>
      <p:ext uri="{BB962C8B-B14F-4D97-AF65-F5344CB8AC3E}">
        <p14:creationId xmlns:p14="http://schemas.microsoft.com/office/powerpoint/2010/main" val="342154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US" dirty="0"/>
              <a:t>1. </a:t>
            </a:r>
            <a:r>
              <a:rPr lang="en-VN" dirty="0"/>
              <a:t>Subquery vs Join</a:t>
            </a:r>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39</a:t>
            </a:fld>
            <a:endParaRPr lang="x-none"/>
          </a:p>
        </p:txBody>
      </p:sp>
      <p:sp>
        <p:nvSpPr>
          <p:cNvPr id="7" name="TextBox 6">
            <a:extLst>
              <a:ext uri="{FF2B5EF4-FFF2-40B4-BE49-F238E27FC236}">
                <a16:creationId xmlns:a16="http://schemas.microsoft.com/office/drawing/2014/main" id="{7B57F143-00A1-CCAA-AC3D-01DA117172A3}"/>
              </a:ext>
            </a:extLst>
          </p:cNvPr>
          <p:cNvSpPr txBox="1"/>
          <p:nvPr/>
        </p:nvSpPr>
        <p:spPr>
          <a:xfrm>
            <a:off x="596800" y="1122783"/>
            <a:ext cx="11193115" cy="1754326"/>
          </a:xfrm>
          <a:prstGeom prst="rect">
            <a:avLst/>
          </a:prstGeom>
          <a:noFill/>
        </p:spPr>
        <p:txBody>
          <a:bodyPr wrap="square">
            <a:spAutoFit/>
          </a:bodyPr>
          <a:lstStyle/>
          <a:p>
            <a:pPr marL="285750" indent="-285750" algn="just">
              <a:buFont typeface="Arial" panose="020B0604020202020204" pitchFamily="34" charset="0"/>
              <a:buChar char="•"/>
            </a:pPr>
            <a:r>
              <a:rPr lang="en-US" b="1" dirty="0">
                <a:solidFill>
                  <a:schemeClr val="accent5"/>
                </a:solidFill>
              </a:rPr>
              <a:t>A join is a query that combines records from two or more tables. A join will be performed whenever multiple tables appear in the FROM clause of the query.</a:t>
            </a:r>
          </a:p>
          <a:p>
            <a:pPr algn="just"/>
            <a:endParaRPr lang="en-US" b="1" dirty="0">
              <a:solidFill>
                <a:schemeClr val="accent5"/>
              </a:solidFill>
            </a:endParaRPr>
          </a:p>
          <a:p>
            <a:pPr marL="285750" indent="-285750" algn="just">
              <a:buFont typeface="Arial" panose="020B0604020202020204" pitchFamily="34" charset="0"/>
              <a:buChar char="•"/>
            </a:pPr>
            <a:r>
              <a:rPr lang="en-US" b="1" dirty="0">
                <a:solidFill>
                  <a:schemeClr val="accent5"/>
                </a:solidFill>
              </a:rPr>
              <a:t>A Subquery or Inner query or Nested query is a query within SQL query and embedded within the WHERE clause. A Subquery is a SELECT statement that is embedded in a clause of another SQL statement.</a:t>
            </a:r>
          </a:p>
        </p:txBody>
      </p:sp>
      <p:sp>
        <p:nvSpPr>
          <p:cNvPr id="19" name="TextBox 18">
            <a:extLst>
              <a:ext uri="{FF2B5EF4-FFF2-40B4-BE49-F238E27FC236}">
                <a16:creationId xmlns:a16="http://schemas.microsoft.com/office/drawing/2014/main" id="{7BBF09E1-B3FF-AB03-424F-7D91550283AF}"/>
              </a:ext>
            </a:extLst>
          </p:cNvPr>
          <p:cNvSpPr txBox="1"/>
          <p:nvPr/>
        </p:nvSpPr>
        <p:spPr>
          <a:xfrm>
            <a:off x="658944" y="3429000"/>
            <a:ext cx="11382293" cy="923330"/>
          </a:xfrm>
          <a:prstGeom prst="rect">
            <a:avLst/>
          </a:prstGeom>
          <a:noFill/>
        </p:spPr>
        <p:txBody>
          <a:bodyPr wrap="square">
            <a:spAutoFit/>
          </a:bodyPr>
          <a:lstStyle/>
          <a:p>
            <a:pPr algn="just"/>
            <a:r>
              <a:rPr lang="en-US" i="1" dirty="0">
                <a:solidFill>
                  <a:schemeClr val="accent5"/>
                </a:solidFill>
              </a:rPr>
              <a:t>              There is no generic answer. It depends on the platform, the purpose you are using. A subquery is easier to write, but a joint might be better optimized by the server. For example a Left Outer join typically works faster because servers optimize it.</a:t>
            </a:r>
          </a:p>
        </p:txBody>
      </p:sp>
      <p:sp>
        <p:nvSpPr>
          <p:cNvPr id="20" name="Arrow: Right 19">
            <a:extLst>
              <a:ext uri="{FF2B5EF4-FFF2-40B4-BE49-F238E27FC236}">
                <a16:creationId xmlns:a16="http://schemas.microsoft.com/office/drawing/2014/main" id="{F9896371-10A7-3A4D-E676-C105E203666E}"/>
              </a:ext>
            </a:extLst>
          </p:cNvPr>
          <p:cNvSpPr/>
          <p:nvPr/>
        </p:nvSpPr>
        <p:spPr>
          <a:xfrm>
            <a:off x="790111" y="3505182"/>
            <a:ext cx="674704" cy="247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921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F60A95E7-5ADA-1B45-BC37-21B446B9DAC7}"/>
              </a:ext>
            </a:extLst>
          </p:cNvPr>
          <p:cNvPicPr>
            <a:picLocks noChangeAspect="1"/>
          </p:cNvPicPr>
          <p:nvPr/>
        </p:nvPicPr>
        <p:blipFill>
          <a:blip r:embed="rId2">
            <a:alphaModFix amt="63000"/>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D1BAEC-2F35-9E4E-822B-46FF5EB8B540}"/>
              </a:ext>
            </a:extLst>
          </p:cNvPr>
          <p:cNvSpPr/>
          <p:nvPr/>
        </p:nvSpPr>
        <p:spPr>
          <a:xfrm>
            <a:off x="29059" y="69146"/>
            <a:ext cx="5211271" cy="68737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a:t>
            </a:r>
          </a:p>
        </p:txBody>
      </p:sp>
      <p:sp>
        <p:nvSpPr>
          <p:cNvPr id="20" name="TextBox 19">
            <a:extLst>
              <a:ext uri="{FF2B5EF4-FFF2-40B4-BE49-F238E27FC236}">
                <a16:creationId xmlns:a16="http://schemas.microsoft.com/office/drawing/2014/main" id="{E9B0FE60-B900-8743-81EA-8590FF02BE15}"/>
              </a:ext>
            </a:extLst>
          </p:cNvPr>
          <p:cNvSpPr txBox="1"/>
          <p:nvPr/>
        </p:nvSpPr>
        <p:spPr>
          <a:xfrm>
            <a:off x="466138" y="3013501"/>
            <a:ext cx="36801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u="none" strike="noStrike" kern="1200" cap="none" spc="0" normalizeH="0" baseline="0" noProof="0" dirty="0">
                <a:ln>
                  <a:noFill/>
                </a:ln>
                <a:solidFill>
                  <a:srgbClr val="19226D"/>
                </a:solidFill>
                <a:effectLst/>
                <a:uLnTx/>
                <a:uFillTx/>
                <a:latin typeface="Meiryo" panose="020B0604030504040204" pitchFamily="34" charset="-128"/>
                <a:ea typeface="Meiryo" panose="020B0604030504040204" pitchFamily="34" charset="-128"/>
              </a:rPr>
              <a:t>CONTENT</a:t>
            </a:r>
          </a:p>
        </p:txBody>
      </p:sp>
      <p:grpSp>
        <p:nvGrpSpPr>
          <p:cNvPr id="21" name="Group 20">
            <a:extLst>
              <a:ext uri="{FF2B5EF4-FFF2-40B4-BE49-F238E27FC236}">
                <a16:creationId xmlns:a16="http://schemas.microsoft.com/office/drawing/2014/main" id="{110700B9-396B-F94A-B785-85220A672262}"/>
              </a:ext>
            </a:extLst>
          </p:cNvPr>
          <p:cNvGrpSpPr/>
          <p:nvPr/>
        </p:nvGrpSpPr>
        <p:grpSpPr>
          <a:xfrm>
            <a:off x="4744496" y="2518104"/>
            <a:ext cx="6106924" cy="773713"/>
            <a:chOff x="5829424" y="1893693"/>
            <a:chExt cx="7956148" cy="1008000"/>
          </a:xfrm>
        </p:grpSpPr>
        <p:grpSp>
          <p:nvGrpSpPr>
            <p:cNvPr id="22" name="Group 21">
              <a:extLst>
                <a:ext uri="{FF2B5EF4-FFF2-40B4-BE49-F238E27FC236}">
                  <a16:creationId xmlns:a16="http://schemas.microsoft.com/office/drawing/2014/main" id="{CE5A0757-B179-2346-B244-C95262501B00}"/>
                </a:ext>
              </a:extLst>
            </p:cNvPr>
            <p:cNvGrpSpPr/>
            <p:nvPr/>
          </p:nvGrpSpPr>
          <p:grpSpPr>
            <a:xfrm>
              <a:off x="5829424" y="1893693"/>
              <a:ext cx="1008000" cy="1008000"/>
              <a:chOff x="5829424" y="1893693"/>
              <a:chExt cx="1008000" cy="1008000"/>
            </a:xfrm>
          </p:grpSpPr>
          <p:sp>
            <p:nvSpPr>
              <p:cNvPr id="24" name="Oval 23">
                <a:extLst>
                  <a:ext uri="{FF2B5EF4-FFF2-40B4-BE49-F238E27FC236}">
                    <a16:creationId xmlns:a16="http://schemas.microsoft.com/office/drawing/2014/main" id="{A7B77D34-59AC-564E-A016-CE9A807742A2}"/>
                  </a:ext>
                </a:extLst>
              </p:cNvPr>
              <p:cNvSpPr>
                <a:spLocks noChangeAspect="1"/>
              </p:cNvSpPr>
              <p:nvPr/>
            </p:nvSpPr>
            <p:spPr>
              <a:xfrm flipH="1">
                <a:off x="5829424" y="189369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25" name="Oval 24">
                <a:extLst>
                  <a:ext uri="{FF2B5EF4-FFF2-40B4-BE49-F238E27FC236}">
                    <a16:creationId xmlns:a16="http://schemas.microsoft.com/office/drawing/2014/main" id="{776B1E6D-3CEF-F74B-8F34-20975835D89C}"/>
                  </a:ext>
                </a:extLst>
              </p:cNvPr>
              <p:cNvSpPr>
                <a:spLocks noChangeAspect="1"/>
              </p:cNvSpPr>
              <p:nvPr/>
            </p:nvSpPr>
            <p:spPr>
              <a:xfrm flipH="1">
                <a:off x="5901424" y="196531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srgbClr val="19226D"/>
                  </a:solidFill>
                  <a:effectLst/>
                  <a:uLnTx/>
                  <a:uFillTx/>
                  <a:latin typeface="Meiryo" panose="020B0604030504040204" pitchFamily="34" charset="-128"/>
                  <a:ea typeface="Meiryo" panose="020B0604030504040204" pitchFamily="34" charset="-128"/>
                </a:endParaRPr>
              </a:p>
            </p:txBody>
          </p:sp>
          <p:sp>
            <p:nvSpPr>
              <p:cNvPr id="26" name="TextBox 25">
                <a:extLst>
                  <a:ext uri="{FF2B5EF4-FFF2-40B4-BE49-F238E27FC236}">
                    <a16:creationId xmlns:a16="http://schemas.microsoft.com/office/drawing/2014/main" id="{22A3045B-ABCF-A74A-8F1D-28DE093DD565}"/>
                  </a:ext>
                </a:extLst>
              </p:cNvPr>
              <p:cNvSpPr txBox="1"/>
              <p:nvPr/>
            </p:nvSpPr>
            <p:spPr>
              <a:xfrm>
                <a:off x="6191447" y="2083863"/>
                <a:ext cx="283954"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2</a:t>
                </a:r>
              </a:p>
            </p:txBody>
          </p:sp>
        </p:grpSp>
        <p:sp>
          <p:nvSpPr>
            <p:cNvPr id="23" name="TextBox 22">
              <a:extLst>
                <a:ext uri="{FF2B5EF4-FFF2-40B4-BE49-F238E27FC236}">
                  <a16:creationId xmlns:a16="http://schemas.microsoft.com/office/drawing/2014/main" id="{29A13FCF-3514-E041-B741-76142C83DFE8}"/>
                </a:ext>
              </a:extLst>
            </p:cNvPr>
            <p:cNvSpPr txBox="1"/>
            <p:nvPr/>
          </p:nvSpPr>
          <p:spPr>
            <a:xfrm>
              <a:off x="7164405" y="2191583"/>
              <a:ext cx="6621167" cy="521267"/>
            </a:xfrm>
            <a:prstGeom prst="rect">
              <a:avLst/>
            </a:prstGeom>
            <a:noFill/>
          </p:spPr>
          <p:txBody>
            <a:bodyPr wrap="square" rtlCol="0">
              <a:spAutoFit/>
            </a:bodyPr>
            <a:lstStyle/>
            <a:p>
              <a:pPr lvl="0">
                <a:defRPr/>
              </a:pPr>
              <a:r>
                <a:rPr lang="en-US" sz="2000" b="1" dirty="0">
                  <a:solidFill>
                    <a:srgbClr val="19226D"/>
                  </a:solidFill>
                  <a:latin typeface="Meiryo" panose="020B0604030504040204" pitchFamily="34" charset="-128"/>
                  <a:ea typeface="Meiryo" panose="020B0604030504040204" pitchFamily="34" charset="-128"/>
                </a:rPr>
                <a:t>Exam</a:t>
              </a:r>
            </a:p>
          </p:txBody>
        </p:sp>
      </p:grpSp>
      <p:grpSp>
        <p:nvGrpSpPr>
          <p:cNvPr id="27" name="Group 26">
            <a:extLst>
              <a:ext uri="{FF2B5EF4-FFF2-40B4-BE49-F238E27FC236}">
                <a16:creationId xmlns:a16="http://schemas.microsoft.com/office/drawing/2014/main" id="{BD610524-0DFA-634F-863B-68CCA9095A1E}"/>
              </a:ext>
            </a:extLst>
          </p:cNvPr>
          <p:cNvGrpSpPr/>
          <p:nvPr/>
        </p:nvGrpSpPr>
        <p:grpSpPr>
          <a:xfrm>
            <a:off x="4744495" y="4693414"/>
            <a:ext cx="6106924" cy="773714"/>
            <a:chOff x="5829424" y="4069003"/>
            <a:chExt cx="7956148" cy="1008000"/>
          </a:xfrm>
        </p:grpSpPr>
        <p:grpSp>
          <p:nvGrpSpPr>
            <p:cNvPr id="28" name="Group 27">
              <a:extLst>
                <a:ext uri="{FF2B5EF4-FFF2-40B4-BE49-F238E27FC236}">
                  <a16:creationId xmlns:a16="http://schemas.microsoft.com/office/drawing/2014/main" id="{3EE0B513-0395-394D-B3DD-0F88D4AA6741}"/>
                </a:ext>
              </a:extLst>
            </p:cNvPr>
            <p:cNvGrpSpPr/>
            <p:nvPr/>
          </p:nvGrpSpPr>
          <p:grpSpPr>
            <a:xfrm>
              <a:off x="5829424" y="4069003"/>
              <a:ext cx="1008000" cy="1008000"/>
              <a:chOff x="5829424" y="4069003"/>
              <a:chExt cx="1008000" cy="1008000"/>
            </a:xfrm>
          </p:grpSpPr>
          <p:sp>
            <p:nvSpPr>
              <p:cNvPr id="30" name="Oval 29">
                <a:extLst>
                  <a:ext uri="{FF2B5EF4-FFF2-40B4-BE49-F238E27FC236}">
                    <a16:creationId xmlns:a16="http://schemas.microsoft.com/office/drawing/2014/main" id="{D4CBECF1-7A1A-1648-981C-DC8D440D0F94}"/>
                  </a:ext>
                </a:extLst>
              </p:cNvPr>
              <p:cNvSpPr>
                <a:spLocks noChangeAspect="1"/>
              </p:cNvSpPr>
              <p:nvPr/>
            </p:nvSpPr>
            <p:spPr>
              <a:xfrm flipH="1">
                <a:off x="5829424" y="40690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31" name="Oval 30">
                <a:extLst>
                  <a:ext uri="{FF2B5EF4-FFF2-40B4-BE49-F238E27FC236}">
                    <a16:creationId xmlns:a16="http://schemas.microsoft.com/office/drawing/2014/main" id="{EC57C8F3-8BA8-1E4D-A7C9-35671FEF3DBC}"/>
                  </a:ext>
                </a:extLst>
              </p:cNvPr>
              <p:cNvSpPr>
                <a:spLocks noChangeAspect="1"/>
              </p:cNvSpPr>
              <p:nvPr/>
            </p:nvSpPr>
            <p:spPr>
              <a:xfrm flipH="1">
                <a:off x="5901424" y="413987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endParaRPr>
              </a:p>
            </p:txBody>
          </p:sp>
          <p:sp>
            <p:nvSpPr>
              <p:cNvPr id="32" name="TextBox 31">
                <a:extLst>
                  <a:ext uri="{FF2B5EF4-FFF2-40B4-BE49-F238E27FC236}">
                    <a16:creationId xmlns:a16="http://schemas.microsoft.com/office/drawing/2014/main" id="{ECB4D598-C08D-294D-947A-9FD0E4EEE309}"/>
                  </a:ext>
                </a:extLst>
              </p:cNvPr>
              <p:cNvSpPr txBox="1"/>
              <p:nvPr/>
            </p:nvSpPr>
            <p:spPr>
              <a:xfrm>
                <a:off x="6191447" y="4259172"/>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4</a:t>
                </a:r>
              </a:p>
            </p:txBody>
          </p:sp>
        </p:grpSp>
        <p:sp>
          <p:nvSpPr>
            <p:cNvPr id="29" name="TextBox 28">
              <a:extLst>
                <a:ext uri="{FF2B5EF4-FFF2-40B4-BE49-F238E27FC236}">
                  <a16:creationId xmlns:a16="http://schemas.microsoft.com/office/drawing/2014/main" id="{5A910B11-EE25-6348-818D-8928A5AE19F8}"/>
                </a:ext>
              </a:extLst>
            </p:cNvPr>
            <p:cNvSpPr txBox="1"/>
            <p:nvPr/>
          </p:nvSpPr>
          <p:spPr>
            <a:xfrm>
              <a:off x="7189571" y="4331169"/>
              <a:ext cx="6596001" cy="521266"/>
            </a:xfrm>
            <a:prstGeom prst="rect">
              <a:avLst/>
            </a:prstGeom>
            <a:noFill/>
          </p:spPr>
          <p:txBody>
            <a:bodyPr wrap="square" rtlCol="0">
              <a:spAutoFit/>
            </a:bodyPr>
            <a:lstStyle/>
            <a:p>
              <a:pPr lvl="0">
                <a:defRPr/>
              </a:pPr>
              <a:r>
                <a:rPr lang="en-US" sz="2000" b="1" dirty="0">
                  <a:solidFill>
                    <a:srgbClr val="19226D"/>
                  </a:solidFill>
                  <a:latin typeface="Meiryo" panose="020B0604030504040204" pitchFamily="34" charset="-128"/>
                  <a:ea typeface="Meiryo" panose="020B0604030504040204" pitchFamily="34" charset="-128"/>
                </a:rPr>
                <a:t>Optimize</a:t>
              </a:r>
            </a:p>
          </p:txBody>
        </p:sp>
      </p:grpSp>
      <p:grpSp>
        <p:nvGrpSpPr>
          <p:cNvPr id="33" name="Group 32">
            <a:extLst>
              <a:ext uri="{FF2B5EF4-FFF2-40B4-BE49-F238E27FC236}">
                <a16:creationId xmlns:a16="http://schemas.microsoft.com/office/drawing/2014/main" id="{57DBD324-A163-B74F-BB58-97AA6EB6043A}"/>
              </a:ext>
            </a:extLst>
          </p:cNvPr>
          <p:cNvGrpSpPr/>
          <p:nvPr/>
        </p:nvGrpSpPr>
        <p:grpSpPr>
          <a:xfrm>
            <a:off x="4744496" y="1430449"/>
            <a:ext cx="6117171" cy="773713"/>
            <a:chOff x="5807760" y="1383135"/>
            <a:chExt cx="7969499" cy="1008000"/>
          </a:xfrm>
        </p:grpSpPr>
        <p:grpSp>
          <p:nvGrpSpPr>
            <p:cNvPr id="34" name="Group 33">
              <a:extLst>
                <a:ext uri="{FF2B5EF4-FFF2-40B4-BE49-F238E27FC236}">
                  <a16:creationId xmlns:a16="http://schemas.microsoft.com/office/drawing/2014/main" id="{F17A860F-6F27-6A40-9312-4CA83B52FACB}"/>
                </a:ext>
              </a:extLst>
            </p:cNvPr>
            <p:cNvGrpSpPr/>
            <p:nvPr/>
          </p:nvGrpSpPr>
          <p:grpSpPr>
            <a:xfrm>
              <a:off x="5807760" y="1383135"/>
              <a:ext cx="7969499" cy="1008000"/>
              <a:chOff x="5829424" y="806038"/>
              <a:chExt cx="7969499" cy="1008000"/>
            </a:xfrm>
          </p:grpSpPr>
          <p:grpSp>
            <p:nvGrpSpPr>
              <p:cNvPr id="37" name="Group 36">
                <a:extLst>
                  <a:ext uri="{FF2B5EF4-FFF2-40B4-BE49-F238E27FC236}">
                    <a16:creationId xmlns:a16="http://schemas.microsoft.com/office/drawing/2014/main" id="{C00C3D81-B155-1F4C-9F57-9C3137E8DFF0}"/>
                  </a:ext>
                </a:extLst>
              </p:cNvPr>
              <p:cNvGrpSpPr/>
              <p:nvPr/>
            </p:nvGrpSpPr>
            <p:grpSpPr>
              <a:xfrm>
                <a:off x="5829424" y="806038"/>
                <a:ext cx="1008000" cy="1008000"/>
                <a:chOff x="5829424" y="806038"/>
                <a:chExt cx="1008000" cy="1008000"/>
              </a:xfrm>
            </p:grpSpPr>
            <p:sp>
              <p:nvSpPr>
                <p:cNvPr id="39" name="Oval 38">
                  <a:extLst>
                    <a:ext uri="{FF2B5EF4-FFF2-40B4-BE49-F238E27FC236}">
                      <a16:creationId xmlns:a16="http://schemas.microsoft.com/office/drawing/2014/main" id="{36EBEB63-E6F2-4844-A53F-5519696E6BD9}"/>
                    </a:ext>
                  </a:extLst>
                </p:cNvPr>
                <p:cNvSpPr>
                  <a:spLocks noChangeAspect="1"/>
                </p:cNvSpPr>
                <p:nvPr/>
              </p:nvSpPr>
              <p:spPr>
                <a:xfrm flipH="1">
                  <a:off x="5829424" y="80603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0" name="Oval 39">
                  <a:extLst>
                    <a:ext uri="{FF2B5EF4-FFF2-40B4-BE49-F238E27FC236}">
                      <a16:creationId xmlns:a16="http://schemas.microsoft.com/office/drawing/2014/main" id="{ABF585F2-A81A-D047-87D6-A253AC2C4042}"/>
                    </a:ext>
                  </a:extLst>
                </p:cNvPr>
                <p:cNvSpPr>
                  <a:spLocks noChangeAspect="1"/>
                </p:cNvSpPr>
                <p:nvPr/>
              </p:nvSpPr>
              <p:spPr>
                <a:xfrm flipH="1">
                  <a:off x="5901424" y="87803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1" name="TextBox 40">
                  <a:extLst>
                    <a:ext uri="{FF2B5EF4-FFF2-40B4-BE49-F238E27FC236}">
                      <a16:creationId xmlns:a16="http://schemas.microsoft.com/office/drawing/2014/main" id="{E8DC90B5-EABF-D44D-9BEE-9288DC367A89}"/>
                    </a:ext>
                  </a:extLst>
                </p:cNvPr>
                <p:cNvSpPr txBox="1"/>
                <p:nvPr/>
              </p:nvSpPr>
              <p:spPr>
                <a:xfrm>
                  <a:off x="6191447" y="986583"/>
                  <a:ext cx="283954"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1</a:t>
                  </a:r>
                </a:p>
              </p:txBody>
            </p:sp>
          </p:grpSp>
          <p:sp>
            <p:nvSpPr>
              <p:cNvPr id="38" name="TextBox 37">
                <a:extLst>
                  <a:ext uri="{FF2B5EF4-FFF2-40B4-BE49-F238E27FC236}">
                    <a16:creationId xmlns:a16="http://schemas.microsoft.com/office/drawing/2014/main" id="{DBFBCB3D-4734-2147-855F-1B385859FBD1}"/>
                  </a:ext>
                </a:extLst>
              </p:cNvPr>
              <p:cNvSpPr txBox="1"/>
              <p:nvPr/>
            </p:nvSpPr>
            <p:spPr>
              <a:xfrm>
                <a:off x="7164405" y="1063526"/>
                <a:ext cx="6634518" cy="5212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19226D"/>
                    </a:solidFill>
                    <a:latin typeface="Meiryo" panose="020B0604030504040204" pitchFamily="34" charset="-128"/>
                    <a:ea typeface="Meiryo" panose="020B0604030504040204" pitchFamily="34" charset="-128"/>
                  </a:rPr>
                  <a:t>Review</a:t>
                </a:r>
                <a:endParaRPr kumimoji="0" lang="en-US" sz="2000" b="1" u="none" strike="noStrike" kern="1200" cap="none" spc="0" normalizeH="0" baseline="0" noProof="0" dirty="0">
                  <a:ln>
                    <a:noFill/>
                  </a:ln>
                  <a:solidFill>
                    <a:srgbClr val="19226D"/>
                  </a:solidFill>
                  <a:effectLst/>
                  <a:uLnTx/>
                  <a:uFillTx/>
                  <a:latin typeface="Meiryo" panose="020B0604030504040204" pitchFamily="34" charset="-128"/>
                  <a:ea typeface="Meiryo" panose="020B0604030504040204" pitchFamily="34" charset="-128"/>
                </a:endParaRPr>
              </a:p>
            </p:txBody>
          </p:sp>
        </p:grpSp>
        <p:sp>
          <p:nvSpPr>
            <p:cNvPr id="35" name="Oval 34">
              <a:extLst>
                <a:ext uri="{FF2B5EF4-FFF2-40B4-BE49-F238E27FC236}">
                  <a16:creationId xmlns:a16="http://schemas.microsoft.com/office/drawing/2014/main" id="{7C0BE3AF-872D-B846-B36F-818286404C2C}"/>
                </a:ext>
              </a:extLst>
            </p:cNvPr>
            <p:cNvSpPr>
              <a:spLocks noChangeAspect="1"/>
            </p:cNvSpPr>
            <p:nvPr/>
          </p:nvSpPr>
          <p:spPr>
            <a:xfrm flipH="1">
              <a:off x="5879760" y="1453572"/>
              <a:ext cx="864000" cy="864000"/>
            </a:xfrm>
            <a:prstGeom prst="ellipse">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3B2C1"/>
                </a:solidFill>
                <a:effectLst/>
                <a:uLnTx/>
                <a:uFillTx/>
                <a:latin typeface="Meiryo" panose="020B0604030504040204" pitchFamily="34" charset="-128"/>
                <a:ea typeface="Meiryo" panose="020B0604030504040204" pitchFamily="34" charset="-128"/>
              </a:endParaRPr>
            </a:p>
          </p:txBody>
        </p:sp>
        <p:sp>
          <p:nvSpPr>
            <p:cNvPr id="36" name="TextBox 35">
              <a:extLst>
                <a:ext uri="{FF2B5EF4-FFF2-40B4-BE49-F238E27FC236}">
                  <a16:creationId xmlns:a16="http://schemas.microsoft.com/office/drawing/2014/main" id="{E267FCB2-FAB3-784B-A12C-6930CB633274}"/>
                </a:ext>
              </a:extLst>
            </p:cNvPr>
            <p:cNvSpPr txBox="1"/>
            <p:nvPr/>
          </p:nvSpPr>
          <p:spPr>
            <a:xfrm>
              <a:off x="6169784" y="1565892"/>
              <a:ext cx="283955"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1</a:t>
              </a:r>
            </a:p>
          </p:txBody>
        </p:sp>
      </p:grpSp>
      <p:grpSp>
        <p:nvGrpSpPr>
          <p:cNvPr id="42" name="Group 41">
            <a:extLst>
              <a:ext uri="{FF2B5EF4-FFF2-40B4-BE49-F238E27FC236}">
                <a16:creationId xmlns:a16="http://schemas.microsoft.com/office/drawing/2014/main" id="{5BAF98C4-3876-0B40-9D08-E42F59EC706E}"/>
              </a:ext>
            </a:extLst>
          </p:cNvPr>
          <p:cNvGrpSpPr/>
          <p:nvPr/>
        </p:nvGrpSpPr>
        <p:grpSpPr>
          <a:xfrm>
            <a:off x="4744495" y="3605759"/>
            <a:ext cx="6117172" cy="773714"/>
            <a:chOff x="4709565" y="3508655"/>
            <a:chExt cx="7969500" cy="1008000"/>
          </a:xfrm>
        </p:grpSpPr>
        <p:grpSp>
          <p:nvGrpSpPr>
            <p:cNvPr id="43" name="Group 42">
              <a:extLst>
                <a:ext uri="{FF2B5EF4-FFF2-40B4-BE49-F238E27FC236}">
                  <a16:creationId xmlns:a16="http://schemas.microsoft.com/office/drawing/2014/main" id="{FC894835-20E9-BB4B-BB2D-D58D4FC94FE0}"/>
                </a:ext>
              </a:extLst>
            </p:cNvPr>
            <p:cNvGrpSpPr/>
            <p:nvPr/>
          </p:nvGrpSpPr>
          <p:grpSpPr>
            <a:xfrm>
              <a:off x="4709565" y="3508655"/>
              <a:ext cx="1008000" cy="1008000"/>
              <a:chOff x="5829424" y="2981348"/>
              <a:chExt cx="1008000" cy="1008000"/>
            </a:xfrm>
          </p:grpSpPr>
          <p:sp>
            <p:nvSpPr>
              <p:cNvPr id="45" name="Oval 44">
                <a:extLst>
                  <a:ext uri="{FF2B5EF4-FFF2-40B4-BE49-F238E27FC236}">
                    <a16:creationId xmlns:a16="http://schemas.microsoft.com/office/drawing/2014/main" id="{E7CB4F0D-2D01-0F4D-8C16-60C65D81A1EB}"/>
                  </a:ext>
                </a:extLst>
              </p:cNvPr>
              <p:cNvSpPr>
                <a:spLocks noChangeAspect="1"/>
              </p:cNvSpPr>
              <p:nvPr/>
            </p:nvSpPr>
            <p:spPr>
              <a:xfrm flipH="1">
                <a:off x="5829424" y="298134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6" name="Oval 45">
                <a:extLst>
                  <a:ext uri="{FF2B5EF4-FFF2-40B4-BE49-F238E27FC236}">
                    <a16:creationId xmlns:a16="http://schemas.microsoft.com/office/drawing/2014/main" id="{EC2B5E1C-A285-1E41-AB0E-472954AA6D55}"/>
                  </a:ext>
                </a:extLst>
              </p:cNvPr>
              <p:cNvSpPr>
                <a:spLocks noChangeAspect="1"/>
              </p:cNvSpPr>
              <p:nvPr/>
            </p:nvSpPr>
            <p:spPr>
              <a:xfrm flipH="1">
                <a:off x="5901424" y="305259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endParaRPr>
              </a:p>
            </p:txBody>
          </p:sp>
          <p:sp>
            <p:nvSpPr>
              <p:cNvPr id="47" name="TextBox 46">
                <a:extLst>
                  <a:ext uri="{FF2B5EF4-FFF2-40B4-BE49-F238E27FC236}">
                    <a16:creationId xmlns:a16="http://schemas.microsoft.com/office/drawing/2014/main" id="{24230267-6C75-384A-9301-F0545AE360A3}"/>
                  </a:ext>
                </a:extLst>
              </p:cNvPr>
              <p:cNvSpPr txBox="1"/>
              <p:nvPr/>
            </p:nvSpPr>
            <p:spPr>
              <a:xfrm>
                <a:off x="6191447" y="3181144"/>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rPr>
                  <a:t>3</a:t>
                </a:r>
              </a:p>
            </p:txBody>
          </p:sp>
        </p:grpSp>
        <p:sp>
          <p:nvSpPr>
            <p:cNvPr id="44" name="TextBox 43">
              <a:extLst>
                <a:ext uri="{FF2B5EF4-FFF2-40B4-BE49-F238E27FC236}">
                  <a16:creationId xmlns:a16="http://schemas.microsoft.com/office/drawing/2014/main" id="{FE2B472A-996E-8443-9D1A-FC9B3BA7A101}"/>
                </a:ext>
              </a:extLst>
            </p:cNvPr>
            <p:cNvSpPr txBox="1"/>
            <p:nvPr/>
          </p:nvSpPr>
          <p:spPr>
            <a:xfrm>
              <a:off x="6083065" y="3846349"/>
              <a:ext cx="6596000" cy="521266"/>
            </a:xfrm>
            <a:prstGeom prst="rect">
              <a:avLst/>
            </a:prstGeom>
            <a:noFill/>
          </p:spPr>
          <p:txBody>
            <a:bodyPr wrap="square" rtlCol="0">
              <a:spAutoFit/>
            </a:bodyPr>
            <a:lstStyle/>
            <a:p>
              <a:pPr lvl="0">
                <a:defRPr/>
              </a:pPr>
              <a:r>
                <a:rPr lang="en-US" sz="2000" b="1" dirty="0">
                  <a:solidFill>
                    <a:srgbClr val="19226D"/>
                  </a:solidFill>
                  <a:latin typeface="Meiryo" panose="020B0604030504040204" pitchFamily="34" charset="-128"/>
                  <a:ea typeface="Meiryo" panose="020B0604030504040204" pitchFamily="34" charset="-128"/>
                </a:rPr>
                <a:t>Exercise</a:t>
              </a:r>
            </a:p>
          </p:txBody>
        </p:sp>
      </p:grpSp>
      <p:sp>
        <p:nvSpPr>
          <p:cNvPr id="49" name="Footer Placeholder 2">
            <a:extLst>
              <a:ext uri="{FF2B5EF4-FFF2-40B4-BE49-F238E27FC236}">
                <a16:creationId xmlns:a16="http://schemas.microsoft.com/office/drawing/2014/main" id="{EE37BB88-21D1-EF4A-ADFD-7B9A3DB67557}"/>
              </a:ext>
            </a:extLst>
          </p:cNvPr>
          <p:cNvSpPr txBox="1">
            <a:spLocks/>
          </p:cNvSpPr>
          <p:nvPr/>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2" name="Slide Number Placeholder 1">
            <a:extLst>
              <a:ext uri="{FF2B5EF4-FFF2-40B4-BE49-F238E27FC236}">
                <a16:creationId xmlns:a16="http://schemas.microsoft.com/office/drawing/2014/main" id="{D1134327-492D-7D4C-926E-EC498D594D7B}"/>
              </a:ext>
            </a:extLst>
          </p:cNvPr>
          <p:cNvSpPr>
            <a:spLocks noGrp="1"/>
          </p:cNvSpPr>
          <p:nvPr>
            <p:ph type="sldNum" sz="quarter" idx="4294967295"/>
          </p:nvPr>
        </p:nvSpPr>
        <p:spPr>
          <a:xfrm>
            <a:off x="11596688" y="6415088"/>
            <a:ext cx="595312" cy="252412"/>
          </a:xfrm>
          <a:prstGeom prst="rect">
            <a:avLst/>
          </a:prstGeom>
        </p:spPr>
        <p:txBody>
          <a:bodyPr/>
          <a:lstStyle/>
          <a:p>
            <a:fld id="{E012F146-47F9-A646-B182-8CC39B8AD32B}" type="slidenum">
              <a:rPr lang="x-none" smtClean="0"/>
              <a:pPr/>
              <a:t>4</a:t>
            </a:fld>
            <a:endParaRPr lang="x-none"/>
          </a:p>
        </p:txBody>
      </p:sp>
      <p:pic>
        <p:nvPicPr>
          <p:cNvPr id="50" name="Picture 49">
            <a:extLst>
              <a:ext uri="{FF2B5EF4-FFF2-40B4-BE49-F238E27FC236}">
                <a16:creationId xmlns:a16="http://schemas.microsoft.com/office/drawing/2014/main" id="{0D006942-ADE6-CC41-A412-0D827CF54D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613824" y="376977"/>
            <a:ext cx="1226404" cy="936327"/>
          </a:xfrm>
          <a:prstGeom prst="rect">
            <a:avLst/>
          </a:prstGeom>
        </p:spPr>
      </p:pic>
    </p:spTree>
    <p:extLst>
      <p:ext uri="{BB962C8B-B14F-4D97-AF65-F5344CB8AC3E}">
        <p14:creationId xmlns:p14="http://schemas.microsoft.com/office/powerpoint/2010/main" val="2637743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6BC5EA7-BCEB-FF40-8E48-3C2082EEA32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1B12F2-96CE-E746-95FF-5918E5145BFC}"/>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8405994-D8EE-0443-A4B6-C502B156D652}"/>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83F87A8-D2B3-E848-ABEA-CB02ABBED7C2}"/>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D1EE570-5CEC-804C-8C33-DE5CA36ECDA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E172443-9AAB-A546-B7C3-A6B520178B0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8DB58A-F18D-AF43-9543-0E1CF80FDFE6}"/>
              </a:ext>
            </a:extLst>
          </p:cNvPr>
          <p:cNvSpPr>
            <a:spLocks noGrp="1"/>
          </p:cNvSpPr>
          <p:nvPr>
            <p:ph type="title"/>
          </p:nvPr>
        </p:nvSpPr>
        <p:spPr/>
        <p:txBody>
          <a:bodyPr/>
          <a:lstStyle/>
          <a:p>
            <a:r>
              <a:rPr lang="en-US" dirty="0"/>
              <a:t>2. Performance with </a:t>
            </a:r>
            <a:r>
              <a:rPr lang="en-VN" dirty="0"/>
              <a:t>Join</a:t>
            </a:r>
          </a:p>
        </p:txBody>
      </p:sp>
      <p:sp>
        <p:nvSpPr>
          <p:cNvPr id="2" name="Slide Number Placeholder 1">
            <a:extLst>
              <a:ext uri="{FF2B5EF4-FFF2-40B4-BE49-F238E27FC236}">
                <a16:creationId xmlns:a16="http://schemas.microsoft.com/office/drawing/2014/main" id="{4893AEC6-4318-7449-AEEF-B3D19E56F176}"/>
              </a:ext>
            </a:extLst>
          </p:cNvPr>
          <p:cNvSpPr>
            <a:spLocks noGrp="1"/>
          </p:cNvSpPr>
          <p:nvPr>
            <p:ph type="sldNum" sz="quarter" idx="12"/>
          </p:nvPr>
        </p:nvSpPr>
        <p:spPr/>
        <p:txBody>
          <a:bodyPr/>
          <a:lstStyle/>
          <a:p>
            <a:fld id="{E012F146-47F9-A646-B182-8CC39B8AD32B}" type="slidenum">
              <a:rPr lang="x-none" smtClean="0"/>
              <a:pPr/>
              <a:t>40</a:t>
            </a:fld>
            <a:endParaRPr lang="x-none"/>
          </a:p>
        </p:txBody>
      </p:sp>
      <p:sp>
        <p:nvSpPr>
          <p:cNvPr id="5" name="TextBox 4">
            <a:extLst>
              <a:ext uri="{FF2B5EF4-FFF2-40B4-BE49-F238E27FC236}">
                <a16:creationId xmlns:a16="http://schemas.microsoft.com/office/drawing/2014/main" id="{4D02FC70-E038-EFE0-181C-2D5A819B8981}"/>
              </a:ext>
            </a:extLst>
          </p:cNvPr>
          <p:cNvSpPr txBox="1"/>
          <p:nvPr/>
        </p:nvSpPr>
        <p:spPr>
          <a:xfrm>
            <a:off x="366362" y="1118272"/>
            <a:ext cx="11733902" cy="410881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Nested loop join (with &amp; without ORM)</a:t>
            </a:r>
          </a:p>
          <a:p>
            <a:pPr marL="285750" indent="-285750">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Hash join</a:t>
            </a:r>
          </a:p>
          <a:p>
            <a:pPr>
              <a:lnSpc>
                <a:spcPct val="150000"/>
              </a:lnSpc>
            </a:pPr>
            <a:r>
              <a:rPr lang="en-US" b="0" i="0" dirty="0">
                <a:solidFill>
                  <a:srgbClr val="404040"/>
                </a:solidFill>
                <a:effectLst/>
                <a:latin typeface="-apple-system"/>
              </a:rPr>
              <a:t>The algorithm of Hash Join is to build a hash table for the right table. Then, traverse the left table and probe the hash table based on the hash value of the join key. Therefore, the right table is called the build side, and the left table is called the probe side.</a:t>
            </a:r>
            <a:endParaRPr lang="en-US" b="1" i="0" dirty="0">
              <a:solidFill>
                <a:srgbClr val="1B1B1B"/>
              </a:solidFill>
              <a:effectLst/>
              <a:latin typeface="Open Sans" panose="020B0606030504020204" pitchFamily="34" charset="0"/>
            </a:endParaRPr>
          </a:p>
          <a:p>
            <a:pPr marL="285750" indent="-285750">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Merge join (Sort-merge join)</a:t>
            </a:r>
          </a:p>
          <a:p>
            <a:pPr>
              <a:lnSpc>
                <a:spcPct val="150000"/>
              </a:lnSpc>
            </a:pPr>
            <a:r>
              <a:rPr lang="en-US" b="0" i="0" dirty="0">
                <a:solidFill>
                  <a:srgbClr val="404040"/>
                </a:solidFill>
                <a:effectLst/>
                <a:latin typeface="-apple-system"/>
              </a:rPr>
              <a:t>It sorts the left and right tables and then merges the two sorted tables according to the K-way merging algorithm. The time complexity of sorting is </a:t>
            </a:r>
            <a:r>
              <a:rPr lang="en-US" b="0" i="1" dirty="0">
                <a:solidFill>
                  <a:srgbClr val="404040"/>
                </a:solidFill>
                <a:effectLst/>
                <a:latin typeface="-apple-system"/>
              </a:rPr>
              <a:t>O(</a:t>
            </a:r>
            <a:r>
              <a:rPr lang="en-US" b="0" i="1" dirty="0" err="1">
                <a:solidFill>
                  <a:srgbClr val="404040"/>
                </a:solidFill>
                <a:effectLst/>
                <a:latin typeface="-apple-system"/>
              </a:rPr>
              <a:t>nlog</a:t>
            </a:r>
            <a:r>
              <a:rPr lang="en-US" b="0" i="1" dirty="0">
                <a:solidFill>
                  <a:srgbClr val="404040"/>
                </a:solidFill>
                <a:effectLst/>
                <a:latin typeface="-apple-system"/>
              </a:rPr>
              <a:t>(n))</a:t>
            </a:r>
            <a:r>
              <a:rPr lang="en-US" b="0" i="0" dirty="0">
                <a:solidFill>
                  <a:srgbClr val="404040"/>
                </a:solidFill>
                <a:effectLst/>
                <a:latin typeface="-apple-system"/>
              </a:rPr>
              <a:t>, and the merging time complexity is </a:t>
            </a:r>
            <a:r>
              <a:rPr lang="en-US" b="0" i="1" dirty="0">
                <a:solidFill>
                  <a:srgbClr val="404040"/>
                </a:solidFill>
                <a:effectLst/>
                <a:latin typeface="-apple-system"/>
              </a:rPr>
              <a:t>O(n)</a:t>
            </a:r>
            <a:r>
              <a:rPr lang="en-US" b="0" i="0" dirty="0">
                <a:solidFill>
                  <a:srgbClr val="404040"/>
                </a:solidFill>
                <a:effectLst/>
                <a:latin typeface="-apple-system"/>
              </a:rPr>
              <a:t>. The overall time complexity is </a:t>
            </a:r>
            <a:r>
              <a:rPr lang="en-US" b="0" i="1" dirty="0">
                <a:solidFill>
                  <a:srgbClr val="404040"/>
                </a:solidFill>
                <a:effectLst/>
                <a:latin typeface="-apple-system"/>
              </a:rPr>
              <a:t>O(</a:t>
            </a:r>
            <a:r>
              <a:rPr lang="en-US" b="0" i="1" dirty="0" err="1">
                <a:solidFill>
                  <a:srgbClr val="404040"/>
                </a:solidFill>
                <a:effectLst/>
                <a:latin typeface="-apple-system"/>
              </a:rPr>
              <a:t>nlog</a:t>
            </a:r>
            <a:r>
              <a:rPr lang="en-US" b="0" i="1" dirty="0">
                <a:solidFill>
                  <a:srgbClr val="404040"/>
                </a:solidFill>
                <a:effectLst/>
                <a:latin typeface="-apple-system"/>
              </a:rPr>
              <a:t>(n))</a:t>
            </a:r>
            <a:r>
              <a:rPr lang="en-US" b="0" i="0" dirty="0">
                <a:solidFill>
                  <a:srgbClr val="404040"/>
                </a:solidFill>
                <a:effectLst/>
                <a:latin typeface="-apple-system"/>
              </a:rPr>
              <a:t>.</a:t>
            </a:r>
            <a:endParaRPr lang="en-US" b="1" i="0" dirty="0">
              <a:solidFill>
                <a:srgbClr val="1B1B1B"/>
              </a:solidFill>
              <a:effectLst/>
              <a:latin typeface="Open Sans" panose="020B0606030504020204" pitchFamily="34" charset="0"/>
            </a:endParaRPr>
          </a:p>
          <a:p>
            <a:pPr marL="285750" indent="-285750">
              <a:lnSpc>
                <a:spcPct val="150000"/>
              </a:lnSpc>
              <a:buFont typeface="Arial" panose="020B0604020202020204" pitchFamily="34" charset="0"/>
              <a:buChar char="•"/>
            </a:pPr>
            <a:r>
              <a:rPr lang="en-US" b="1" i="0" dirty="0">
                <a:solidFill>
                  <a:srgbClr val="1B1B1B"/>
                </a:solidFill>
                <a:effectLst/>
                <a:latin typeface="Open Sans" panose="020B0606030504020204" pitchFamily="34" charset="0"/>
              </a:rPr>
              <a:t>EXISTS vs IN vs JOINs</a:t>
            </a:r>
          </a:p>
          <a:p>
            <a:pPr algn="l"/>
            <a:endParaRPr lang="en-US" b="1" i="0" dirty="0">
              <a:solidFill>
                <a:srgbClr val="1B1B1B"/>
              </a:solidFill>
              <a:effectLst/>
              <a:latin typeface="Open Sans" panose="020B0606030504020204" pitchFamily="34" charset="0"/>
            </a:endParaRPr>
          </a:p>
        </p:txBody>
      </p:sp>
    </p:spTree>
    <p:extLst>
      <p:ext uri="{BB962C8B-B14F-4D97-AF65-F5344CB8AC3E}">
        <p14:creationId xmlns:p14="http://schemas.microsoft.com/office/powerpoint/2010/main" val="4134460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7839" y="466807"/>
            <a:ext cx="1816331" cy="584775"/>
          </a:xfrm>
          <a:prstGeom prst="rect">
            <a:avLst/>
          </a:prstGeom>
          <a:noFill/>
        </p:spPr>
        <p:txBody>
          <a:bodyPr wrap="none" rtlCol="0">
            <a:spAutoFit/>
          </a:bodyPr>
          <a:lstStyle/>
          <a:p>
            <a:pPr algn="ctr"/>
            <a:r>
              <a:rPr lang="en-US" sz="3200" b="1" spc="600" dirty="0">
                <a:solidFill>
                  <a:srgbClr val="034EA2"/>
                </a:solidFill>
                <a:latin typeface="Segoe UI" panose="020B0502040204020203" pitchFamily="34" charset="0"/>
                <a:cs typeface="Segoe UI" panose="020B0502040204020203" pitchFamily="34" charset="0"/>
              </a:rPr>
              <a:t>ICONS</a:t>
            </a:r>
            <a:endParaRPr lang="vi-VN" sz="3200" b="1" spc="600" dirty="0">
              <a:solidFill>
                <a:srgbClr val="034EA2"/>
              </a:solidFill>
              <a:latin typeface="Segoe UI" panose="020B0502040204020203" pitchFamily="34" charset="0"/>
              <a:cs typeface="Segoe UI" panose="020B0502040204020203" pitchFamily="34" charset="0"/>
            </a:endParaRPr>
          </a:p>
        </p:txBody>
      </p:sp>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9607" y="4397416"/>
            <a:ext cx="1085090" cy="1085090"/>
          </a:xfrm>
          <a:prstGeom prst="rect">
            <a:avLst/>
          </a:prstGeom>
        </p:spPr>
      </p:pic>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6246" y="4400464"/>
            <a:ext cx="1082042" cy="1082042"/>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9979" y="4400464"/>
            <a:ext cx="1085090" cy="1082042"/>
          </a:xfrm>
          <a:prstGeom prst="rect">
            <a:avLst/>
          </a:prstGeom>
        </p:spPr>
      </p:pic>
      <p:pic>
        <p:nvPicPr>
          <p:cNvPr id="31" name="Picture 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3712" y="4400464"/>
            <a:ext cx="1082042" cy="1082042"/>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77445" y="4400464"/>
            <a:ext cx="1082042" cy="1082042"/>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87388" y="4400464"/>
            <a:ext cx="1085090" cy="1082042"/>
          </a:xfrm>
          <a:prstGeom prst="rect">
            <a:avLst/>
          </a:prstGeom>
        </p:spPr>
      </p:pic>
      <p:pic>
        <p:nvPicPr>
          <p:cNvPr id="34" name="Picture 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0379" y="4400464"/>
            <a:ext cx="1082042" cy="1082042"/>
          </a:xfrm>
          <a:prstGeom prst="rect">
            <a:avLst/>
          </a:prstGeom>
        </p:spPr>
      </p:pic>
      <p:pic>
        <p:nvPicPr>
          <p:cNvPr id="35" name="Picture 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579607" y="2887979"/>
            <a:ext cx="1082042" cy="1082042"/>
          </a:xfrm>
          <a:prstGeom prst="rect">
            <a:avLst/>
          </a:prstGeom>
        </p:spPr>
      </p:pic>
      <p:pic>
        <p:nvPicPr>
          <p:cNvPr id="36" name="Picture 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99465" y="2887979"/>
            <a:ext cx="1085090" cy="1082042"/>
          </a:xfrm>
          <a:prstGeom prst="rect">
            <a:avLst/>
          </a:prstGeom>
        </p:spPr>
      </p:pic>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46246" y="2884931"/>
            <a:ext cx="1082042" cy="1085090"/>
          </a:xfrm>
          <a:prstGeom prst="rect">
            <a:avLst/>
          </a:prstGeom>
        </p:spPr>
      </p:pic>
      <p:pic>
        <p:nvPicPr>
          <p:cNvPr id="38" name="Picture 3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99465" y="4397416"/>
            <a:ext cx="1085090" cy="1085090"/>
          </a:xfrm>
          <a:prstGeom prst="rect">
            <a:avLst/>
          </a:prstGeom>
        </p:spPr>
      </p:pic>
      <p:pic>
        <p:nvPicPr>
          <p:cNvPr id="39" name="Picture 3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733712" y="2884931"/>
            <a:ext cx="1082042" cy="1085090"/>
          </a:xfrm>
          <a:prstGeom prst="rect">
            <a:avLst/>
          </a:prstGeom>
        </p:spPr>
      </p:pic>
      <p:pic>
        <p:nvPicPr>
          <p:cNvPr id="40" name="Picture 3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277445" y="2884931"/>
            <a:ext cx="1082042" cy="1085090"/>
          </a:xfrm>
          <a:prstGeom prst="rect">
            <a:avLst/>
          </a:prstGeom>
        </p:spPr>
      </p:pic>
      <p:pic>
        <p:nvPicPr>
          <p:cNvPr id="41" name="Picture 4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887388" y="2884931"/>
            <a:ext cx="1085090" cy="1085090"/>
          </a:xfrm>
          <a:prstGeom prst="rect">
            <a:avLst/>
          </a:prstGeom>
        </p:spPr>
      </p:pic>
      <p:pic>
        <p:nvPicPr>
          <p:cNvPr id="42" name="Picture 4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00379" y="2884931"/>
            <a:ext cx="1082042" cy="1085090"/>
          </a:xfrm>
          <a:prstGeom prst="rect">
            <a:avLst/>
          </a:prstGeom>
        </p:spPr>
      </p:pic>
      <p:pic>
        <p:nvPicPr>
          <p:cNvPr id="43" name="Picture 4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579607" y="1369398"/>
            <a:ext cx="1082042" cy="1085090"/>
          </a:xfrm>
          <a:prstGeom prst="rect">
            <a:avLst/>
          </a:prstGeom>
        </p:spPr>
      </p:pic>
      <p:pic>
        <p:nvPicPr>
          <p:cNvPr id="44" name="Picture 4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105561" y="1372446"/>
            <a:ext cx="1085090" cy="1085090"/>
          </a:xfrm>
          <a:prstGeom prst="rect">
            <a:avLst/>
          </a:prstGeom>
        </p:spPr>
      </p:pic>
      <p:pic>
        <p:nvPicPr>
          <p:cNvPr id="45" name="Picture 4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649294" y="1372446"/>
            <a:ext cx="1082042" cy="1082042"/>
          </a:xfrm>
          <a:prstGeom prst="rect">
            <a:avLst/>
          </a:prstGeom>
        </p:spPr>
      </p:pic>
      <p:pic>
        <p:nvPicPr>
          <p:cNvPr id="46" name="Picture 45"/>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89979" y="1372446"/>
            <a:ext cx="1085090" cy="1082042"/>
          </a:xfrm>
          <a:prstGeom prst="rect">
            <a:avLst/>
          </a:prstGeom>
        </p:spPr>
      </p:pic>
      <p:pic>
        <p:nvPicPr>
          <p:cNvPr id="47" name="Picture 46"/>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733712" y="1372446"/>
            <a:ext cx="1082042" cy="1082042"/>
          </a:xfrm>
          <a:prstGeom prst="rect">
            <a:avLst/>
          </a:prstGeom>
        </p:spPr>
      </p:pic>
      <p:pic>
        <p:nvPicPr>
          <p:cNvPr id="48" name="Picture 4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277445" y="1372446"/>
            <a:ext cx="1082042" cy="1082042"/>
          </a:xfrm>
          <a:prstGeom prst="rect">
            <a:avLst/>
          </a:prstGeom>
        </p:spPr>
      </p:pic>
      <p:pic>
        <p:nvPicPr>
          <p:cNvPr id="49" name="Picture 4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887388" y="1372446"/>
            <a:ext cx="1085090" cy="1082042"/>
          </a:xfrm>
          <a:prstGeom prst="rect">
            <a:avLst/>
          </a:prstGeom>
        </p:spPr>
      </p:pic>
      <p:pic>
        <p:nvPicPr>
          <p:cNvPr id="50" name="Picture 49"/>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500379" y="1372446"/>
            <a:ext cx="1082042" cy="1082042"/>
          </a:xfrm>
          <a:prstGeom prst="rect">
            <a:avLst/>
          </a:prstGeom>
        </p:spPr>
      </p:pic>
      <p:pic>
        <p:nvPicPr>
          <p:cNvPr id="51" name="Picture 50"/>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186931" y="2961649"/>
            <a:ext cx="1085090" cy="1082042"/>
          </a:xfrm>
          <a:prstGeom prst="rect">
            <a:avLst/>
          </a:prstGeom>
        </p:spPr>
      </p:pic>
      <p:sp>
        <p:nvSpPr>
          <p:cNvPr id="27" name="Rounded Rectangle 26">
            <a:extLst>
              <a:ext uri="{FF2B5EF4-FFF2-40B4-BE49-F238E27FC236}">
                <a16:creationId xmlns:a16="http://schemas.microsoft.com/office/drawing/2014/main" id="{4110BE26-38FC-1443-B248-1A3E8E52749D}"/>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28485F55-47BD-324A-B651-A7186055F265}"/>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D9A2A8F-0B9B-5C49-8FA4-0AF30B45E2BC}"/>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67B296BD-3B4A-5845-A17D-95378CE87ADF}"/>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4F10F022-D967-A646-A426-BEF7BD98080E}"/>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296C0F1E-1492-D94A-B694-AE633A3E4A82}"/>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3E6622E-8B73-DD4A-BD7F-4542D22D448C}"/>
              </a:ext>
            </a:extLst>
          </p:cNvPr>
          <p:cNvSpPr>
            <a:spLocks noGrp="1"/>
          </p:cNvSpPr>
          <p:nvPr>
            <p:ph type="sldNum" sz="quarter" idx="12"/>
          </p:nvPr>
        </p:nvSpPr>
        <p:spPr/>
        <p:txBody>
          <a:bodyPr/>
          <a:lstStyle/>
          <a:p>
            <a:fld id="{E012F146-47F9-A646-B182-8CC39B8AD32B}" type="slidenum">
              <a:rPr lang="x-none" smtClean="0"/>
              <a:pPr/>
              <a:t>41</a:t>
            </a:fld>
            <a:endParaRPr lang="x-none"/>
          </a:p>
        </p:txBody>
      </p:sp>
    </p:spTree>
    <p:extLst>
      <p:ext uri="{BB962C8B-B14F-4D97-AF65-F5344CB8AC3E}">
        <p14:creationId xmlns:p14="http://schemas.microsoft.com/office/powerpoint/2010/main" val="1583790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9607" y="2961131"/>
            <a:ext cx="1082042" cy="1082042"/>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5561" y="2961131"/>
            <a:ext cx="1085090" cy="108204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49294" y="2964179"/>
            <a:ext cx="1082042" cy="1082042"/>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89979" y="2964179"/>
            <a:ext cx="1085090" cy="1082042"/>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33712" y="2964179"/>
            <a:ext cx="1082042" cy="1082042"/>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77445" y="2964179"/>
            <a:ext cx="1082042" cy="1082042"/>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87388" y="2964179"/>
            <a:ext cx="1085090" cy="1082042"/>
          </a:xfrm>
          <a:prstGeom prst="rect">
            <a:avLst/>
          </a:prstGeom>
        </p:spPr>
      </p:pic>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0379" y="2964179"/>
            <a:ext cx="1082042" cy="1082042"/>
          </a:xfrm>
          <a:prstGeom prst="rect">
            <a:avLst/>
          </a:prstGeom>
        </p:spPr>
      </p:pic>
      <p:pic>
        <p:nvPicPr>
          <p:cNvPr id="10" name="Picture 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72200" y="1448646"/>
            <a:ext cx="1082042" cy="1082042"/>
          </a:xfrm>
          <a:prstGeom prst="rect">
            <a:avLst/>
          </a:prstGeom>
        </p:spPr>
      </p:pic>
      <p:pic>
        <p:nvPicPr>
          <p:cNvPr id="11" name="Picture 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46246" y="1448646"/>
            <a:ext cx="1085090" cy="1082042"/>
          </a:xfrm>
          <a:prstGeom prst="rect">
            <a:avLst/>
          </a:prstGeom>
        </p:spPr>
      </p:pic>
      <p:pic>
        <p:nvPicPr>
          <p:cNvPr id="12" name="Picture 1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05561" y="1448646"/>
            <a:ext cx="1082042" cy="1082042"/>
          </a:xfrm>
          <a:prstGeom prst="rect">
            <a:avLst/>
          </a:prstGeom>
        </p:spPr>
      </p:pic>
      <p:pic>
        <p:nvPicPr>
          <p:cNvPr id="13" name="Picture 1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579607" y="1448646"/>
            <a:ext cx="1085090" cy="1082042"/>
          </a:xfrm>
          <a:prstGeom prst="rect">
            <a:avLst/>
          </a:prstGeom>
        </p:spPr>
      </p:pic>
      <p:pic>
        <p:nvPicPr>
          <p:cNvPr id="14" name="Picture 1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733712" y="1448646"/>
            <a:ext cx="1082042" cy="1082042"/>
          </a:xfrm>
          <a:prstGeom prst="rect">
            <a:avLst/>
          </a:prstGeom>
        </p:spPr>
      </p:pic>
      <p:pic>
        <p:nvPicPr>
          <p:cNvPr id="15" name="Picture 1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277445" y="1448646"/>
            <a:ext cx="1082042" cy="1082042"/>
          </a:xfrm>
          <a:prstGeom prst="rect">
            <a:avLst/>
          </a:prstGeom>
        </p:spPr>
      </p:pic>
      <p:pic>
        <p:nvPicPr>
          <p:cNvPr id="17" name="Picture 1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90436" y="1448646"/>
            <a:ext cx="1082042" cy="1082042"/>
          </a:xfrm>
          <a:prstGeom prst="rect">
            <a:avLst/>
          </a:prstGeom>
        </p:spPr>
      </p:pic>
      <p:pic>
        <p:nvPicPr>
          <p:cNvPr id="18" name="Picture 1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00379" y="1448646"/>
            <a:ext cx="1082042" cy="1082042"/>
          </a:xfrm>
          <a:prstGeom prst="rect">
            <a:avLst/>
          </a:prstGeom>
        </p:spPr>
      </p:pic>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582655" y="4549816"/>
            <a:ext cx="1085090" cy="1082042"/>
          </a:xfrm>
          <a:prstGeom prst="rect">
            <a:avLst/>
          </a:prstGeom>
        </p:spPr>
      </p:pic>
      <p:pic>
        <p:nvPicPr>
          <p:cNvPr id="29" name="Picture 2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099465" y="4546768"/>
            <a:ext cx="1082042" cy="1085090"/>
          </a:xfrm>
          <a:prstGeom prst="rect">
            <a:avLst/>
          </a:prstGeom>
        </p:spPr>
      </p:pic>
      <p:pic>
        <p:nvPicPr>
          <p:cNvPr id="30" name="Picture 2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646246" y="4590625"/>
            <a:ext cx="1085090" cy="1085090"/>
          </a:xfrm>
          <a:prstGeom prst="rect">
            <a:avLst/>
          </a:prstGeom>
        </p:spPr>
      </p:pic>
      <p:pic>
        <p:nvPicPr>
          <p:cNvPr id="31" name="Picture 30"/>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96075" y="4590625"/>
            <a:ext cx="1082042" cy="1085090"/>
          </a:xfrm>
          <a:prstGeom prst="rect">
            <a:avLst/>
          </a:prstGeom>
        </p:spPr>
      </p:pic>
      <p:pic>
        <p:nvPicPr>
          <p:cNvPr id="32" name="Picture 3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736760" y="4590625"/>
            <a:ext cx="1082042" cy="1085090"/>
          </a:xfrm>
          <a:prstGeom prst="rect">
            <a:avLst/>
          </a:prstGeom>
        </p:spPr>
      </p:pic>
      <p:pic>
        <p:nvPicPr>
          <p:cNvPr id="33" name="Picture 3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277445" y="4590625"/>
            <a:ext cx="1085090" cy="1085090"/>
          </a:xfrm>
          <a:prstGeom prst="rect">
            <a:avLst/>
          </a:prstGeom>
        </p:spPr>
      </p:pic>
      <p:pic>
        <p:nvPicPr>
          <p:cNvPr id="34" name="Picture 3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890436" y="4590625"/>
            <a:ext cx="1082042" cy="1085090"/>
          </a:xfrm>
          <a:prstGeom prst="rect">
            <a:avLst/>
          </a:prstGeom>
        </p:spPr>
      </p:pic>
      <p:pic>
        <p:nvPicPr>
          <p:cNvPr id="35" name="Picture 3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03427" y="4590625"/>
            <a:ext cx="1082042" cy="1085090"/>
          </a:xfrm>
          <a:prstGeom prst="rect">
            <a:avLst/>
          </a:prstGeom>
        </p:spPr>
      </p:pic>
      <p:sp>
        <p:nvSpPr>
          <p:cNvPr id="36" name="TextBox 35"/>
          <p:cNvSpPr txBox="1"/>
          <p:nvPr/>
        </p:nvSpPr>
        <p:spPr>
          <a:xfrm>
            <a:off x="5187839" y="466807"/>
            <a:ext cx="1816331" cy="584775"/>
          </a:xfrm>
          <a:prstGeom prst="rect">
            <a:avLst/>
          </a:prstGeom>
          <a:noFill/>
        </p:spPr>
        <p:txBody>
          <a:bodyPr wrap="none" rtlCol="0">
            <a:spAutoFit/>
          </a:bodyPr>
          <a:lstStyle/>
          <a:p>
            <a:pPr algn="ctr"/>
            <a:r>
              <a:rPr lang="en-US" sz="3200" b="1" spc="600" dirty="0">
                <a:solidFill>
                  <a:srgbClr val="034EA2"/>
                </a:solidFill>
                <a:latin typeface="Segoe UI" panose="020B0502040204020203" pitchFamily="34" charset="0"/>
                <a:cs typeface="Segoe UI" panose="020B0502040204020203" pitchFamily="34" charset="0"/>
              </a:rPr>
              <a:t>ICONS</a:t>
            </a:r>
            <a:endParaRPr lang="vi-VN" sz="3200" b="1" spc="600" dirty="0">
              <a:solidFill>
                <a:srgbClr val="034EA2"/>
              </a:solidFill>
              <a:latin typeface="Segoe UI" panose="020B0502040204020203" pitchFamily="34" charset="0"/>
              <a:cs typeface="Segoe UI" panose="020B0502040204020203" pitchFamily="34" charset="0"/>
            </a:endParaRPr>
          </a:p>
        </p:txBody>
      </p:sp>
      <p:sp>
        <p:nvSpPr>
          <p:cNvPr id="27" name="Rounded Rectangle 26">
            <a:extLst>
              <a:ext uri="{FF2B5EF4-FFF2-40B4-BE49-F238E27FC236}">
                <a16:creationId xmlns:a16="http://schemas.microsoft.com/office/drawing/2014/main" id="{00235591-6FEB-154F-9110-C443142FC460}"/>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B17C79C-3DEE-924F-B0CD-5CCD3066D9D1}"/>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3B2EFEA9-1993-D043-8610-37F048E9782B}"/>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2741D36-18A7-6C43-BE01-B6239B24D2C5}"/>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9DE17AA-7E9E-584F-AB75-86302AFE5E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9CD74524-4904-AC41-9CAB-50EC5D462C7F}"/>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5E4C8E61-63EA-AE4B-BA56-57E9051817E9}"/>
              </a:ext>
            </a:extLst>
          </p:cNvPr>
          <p:cNvSpPr>
            <a:spLocks noGrp="1"/>
          </p:cNvSpPr>
          <p:nvPr>
            <p:ph type="sldNum" sz="quarter" idx="12"/>
          </p:nvPr>
        </p:nvSpPr>
        <p:spPr/>
        <p:txBody>
          <a:bodyPr/>
          <a:lstStyle/>
          <a:p>
            <a:fld id="{E012F146-47F9-A646-B182-8CC39B8AD32B}" type="slidenum">
              <a:rPr lang="x-none" smtClean="0"/>
              <a:pPr/>
              <a:t>42</a:t>
            </a:fld>
            <a:endParaRPr lang="x-none"/>
          </a:p>
        </p:txBody>
      </p:sp>
    </p:spTree>
    <p:extLst>
      <p:ext uri="{BB962C8B-B14F-4D97-AF65-F5344CB8AC3E}">
        <p14:creationId xmlns:p14="http://schemas.microsoft.com/office/powerpoint/2010/main" val="280116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9226D"/>
        </a:solidFill>
        <a:effectLst/>
      </p:bgPr>
    </p:bg>
    <p:spTree>
      <p:nvGrpSpPr>
        <p:cNvPr id="1" name=""/>
        <p:cNvGrpSpPr/>
        <p:nvPr/>
      </p:nvGrpSpPr>
      <p:grpSpPr>
        <a:xfrm>
          <a:off x="0" y="0"/>
          <a:ext cx="0" cy="0"/>
          <a:chOff x="0" y="0"/>
          <a:chExt cx="0" cy="0"/>
        </a:xfrm>
      </p:grpSpPr>
      <p:sp>
        <p:nvSpPr>
          <p:cNvPr id="2" name="TextBox 1"/>
          <p:cNvSpPr txBox="1"/>
          <p:nvPr/>
        </p:nvSpPr>
        <p:spPr>
          <a:xfrm>
            <a:off x="5187839" y="466807"/>
            <a:ext cx="1816331" cy="584775"/>
          </a:xfrm>
          <a:prstGeom prst="rect">
            <a:avLst/>
          </a:prstGeom>
          <a:noFill/>
        </p:spPr>
        <p:txBody>
          <a:bodyPr wrap="none" rtlCol="0">
            <a:spAutoFit/>
          </a:bodyPr>
          <a:lstStyle/>
          <a:p>
            <a:pPr algn="ctr"/>
            <a:r>
              <a:rPr lang="en-US" sz="3200" b="1" spc="600" dirty="0">
                <a:solidFill>
                  <a:srgbClr val="F37121"/>
                </a:solidFill>
                <a:latin typeface="Segoe UI" panose="020B0502040204020203" pitchFamily="34" charset="0"/>
                <a:cs typeface="Segoe UI" panose="020B0502040204020203" pitchFamily="34" charset="0"/>
              </a:rPr>
              <a:t>ICONS</a:t>
            </a:r>
            <a:endParaRPr lang="vi-VN" sz="3200" b="1" spc="600" dirty="0">
              <a:solidFill>
                <a:srgbClr val="F37121"/>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2609" y="4722611"/>
            <a:ext cx="1085090" cy="1082042"/>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5600" y="4603342"/>
            <a:ext cx="1082042" cy="1082042"/>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0971" y="4603342"/>
            <a:ext cx="1085090" cy="1082042"/>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62438" y="4603342"/>
            <a:ext cx="1082042" cy="1082042"/>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69333" y="4647206"/>
            <a:ext cx="1082042" cy="1082042"/>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79276" y="4603342"/>
            <a:ext cx="1085090" cy="1082042"/>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89219" y="4647206"/>
            <a:ext cx="1082042" cy="1082042"/>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62" y="4647206"/>
            <a:ext cx="1082042" cy="1082042"/>
          </a:xfrm>
          <a:prstGeom prst="rect">
            <a:avLst/>
          </a:prstGeom>
        </p:spPr>
      </p:pic>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432609" y="3097893"/>
            <a:ext cx="1085090" cy="1082042"/>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45600" y="3094845"/>
            <a:ext cx="1082042" cy="1085090"/>
          </a:xfrm>
          <a:prstGeom prst="rect">
            <a:avLst/>
          </a:prstGeom>
        </p:spPr>
      </p:pic>
      <p:pic>
        <p:nvPicPr>
          <p:cNvPr id="13" name="Picture 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52495" y="3095177"/>
            <a:ext cx="1085090" cy="1085090"/>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262438" y="3095177"/>
            <a:ext cx="1082042" cy="1085090"/>
          </a:xfrm>
          <a:prstGeom prst="rect">
            <a:avLst/>
          </a:prstGeom>
        </p:spPr>
      </p:pic>
      <p:pic>
        <p:nvPicPr>
          <p:cNvPr id="15" name="Picture 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72381" y="3095177"/>
            <a:ext cx="1082042" cy="1085090"/>
          </a:xfrm>
          <a:prstGeom prst="rect">
            <a:avLst/>
          </a:prstGeom>
        </p:spPr>
      </p:pic>
      <p:pic>
        <p:nvPicPr>
          <p:cNvPr id="16" name="Picture 1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479276" y="3095177"/>
            <a:ext cx="1085090" cy="1085090"/>
          </a:xfrm>
          <a:prstGeom prst="rect">
            <a:avLst/>
          </a:prstGeom>
        </p:spPr>
      </p:pic>
      <p:pic>
        <p:nvPicPr>
          <p:cNvPr id="17" name="Picture 1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089219" y="3095177"/>
            <a:ext cx="1082042" cy="1085090"/>
          </a:xfrm>
          <a:prstGeom prst="rect">
            <a:avLst/>
          </a:prstGeom>
        </p:spPr>
      </p:pic>
      <p:pic>
        <p:nvPicPr>
          <p:cNvPr id="18" name="Picture 1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99162" y="3095177"/>
            <a:ext cx="1082042" cy="1085090"/>
          </a:xfrm>
          <a:prstGeom prst="rect">
            <a:avLst/>
          </a:prstGeom>
        </p:spPr>
      </p:pic>
      <p:pic>
        <p:nvPicPr>
          <p:cNvPr id="19" name="Picture 1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042552" y="1546196"/>
            <a:ext cx="1085090" cy="1085090"/>
          </a:xfrm>
          <a:prstGeom prst="rect">
            <a:avLst/>
          </a:prstGeom>
        </p:spPr>
      </p:pic>
      <p:pic>
        <p:nvPicPr>
          <p:cNvPr id="20" name="Picture 1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652495" y="1546196"/>
            <a:ext cx="1082042" cy="1082042"/>
          </a:xfrm>
          <a:prstGeom prst="rect">
            <a:avLst/>
          </a:prstGeom>
        </p:spPr>
      </p:pic>
      <p:pic>
        <p:nvPicPr>
          <p:cNvPr id="21" name="Picture 20"/>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432609" y="1546196"/>
            <a:ext cx="1085090" cy="1082042"/>
          </a:xfrm>
          <a:prstGeom prst="rect">
            <a:avLst/>
          </a:prstGeom>
        </p:spPr>
      </p:pic>
      <p:pic>
        <p:nvPicPr>
          <p:cNvPr id="22" name="Picture 21"/>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262438" y="1546196"/>
            <a:ext cx="1082042" cy="1082042"/>
          </a:xfrm>
          <a:prstGeom prst="rect">
            <a:avLst/>
          </a:prstGeom>
        </p:spPr>
      </p:pic>
      <p:pic>
        <p:nvPicPr>
          <p:cNvPr id="23" name="Picture 2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872381" y="1546196"/>
            <a:ext cx="1082042" cy="1082042"/>
          </a:xfrm>
          <a:prstGeom prst="rect">
            <a:avLst/>
          </a:prstGeom>
        </p:spPr>
      </p:pic>
      <p:pic>
        <p:nvPicPr>
          <p:cNvPr id="24" name="Picture 23"/>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479276" y="1546196"/>
            <a:ext cx="1085090" cy="1082042"/>
          </a:xfrm>
          <a:prstGeom prst="rect">
            <a:avLst/>
          </a:prstGeom>
        </p:spPr>
      </p:pic>
      <p:pic>
        <p:nvPicPr>
          <p:cNvPr id="25" name="Picture 24"/>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89219" y="1546196"/>
            <a:ext cx="1082042" cy="1082042"/>
          </a:xfrm>
          <a:prstGeom prst="rect">
            <a:avLst/>
          </a:prstGeom>
        </p:spPr>
      </p:pic>
      <p:pic>
        <p:nvPicPr>
          <p:cNvPr id="26" name="Picture 25"/>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9162" y="1546196"/>
            <a:ext cx="1082042" cy="1082042"/>
          </a:xfrm>
          <a:prstGeom prst="rect">
            <a:avLst/>
          </a:prstGeom>
        </p:spPr>
      </p:pic>
      <p:sp>
        <p:nvSpPr>
          <p:cNvPr id="27" name="Rounded Rectangle 26">
            <a:extLst>
              <a:ext uri="{FF2B5EF4-FFF2-40B4-BE49-F238E27FC236}">
                <a16:creationId xmlns:a16="http://schemas.microsoft.com/office/drawing/2014/main" id="{87DA3769-4BB2-D94E-B89B-F6C7BC19EE28}"/>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7B98AE6-F1BE-9F43-9FFC-D914CA4FA581}"/>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233F76C2-77F6-B141-BC63-2D67EA5C93AB}"/>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17E0FAE2-1C7B-A546-97AE-521449EDD60D}"/>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86932310-51FA-2546-BAD6-D431072BB96D}"/>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99BB6505-BE55-C444-9A8E-C22BED5957F2}"/>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lide Number Placeholder 32">
            <a:extLst>
              <a:ext uri="{FF2B5EF4-FFF2-40B4-BE49-F238E27FC236}">
                <a16:creationId xmlns:a16="http://schemas.microsoft.com/office/drawing/2014/main" id="{7D33C279-0BEF-A54F-99AA-05530F1C4749}"/>
              </a:ext>
            </a:extLst>
          </p:cNvPr>
          <p:cNvSpPr>
            <a:spLocks noGrp="1"/>
          </p:cNvSpPr>
          <p:nvPr>
            <p:ph type="sldNum" sz="quarter" idx="12"/>
          </p:nvPr>
        </p:nvSpPr>
        <p:spPr/>
        <p:txBody>
          <a:bodyPr/>
          <a:lstStyle/>
          <a:p>
            <a:fld id="{E012F146-47F9-A646-B182-8CC39B8AD32B}" type="slidenum">
              <a:rPr lang="x-none" smtClean="0"/>
              <a:pPr/>
              <a:t>43</a:t>
            </a:fld>
            <a:endParaRPr lang="x-none"/>
          </a:p>
        </p:txBody>
      </p:sp>
    </p:spTree>
    <p:extLst>
      <p:ext uri="{BB962C8B-B14F-4D97-AF65-F5344CB8AC3E}">
        <p14:creationId xmlns:p14="http://schemas.microsoft.com/office/powerpoint/2010/main" val="1567498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70490E-B4CB-4C48-929F-E0B446DE20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6" name="TextBox 5">
            <a:extLst>
              <a:ext uri="{FF2B5EF4-FFF2-40B4-BE49-F238E27FC236}">
                <a16:creationId xmlns:a16="http://schemas.microsoft.com/office/drawing/2014/main" id="{561D0291-4B66-E049-A0A9-EE2177C7C787}"/>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dirty="0">
                <a:solidFill>
                  <a:srgbClr val="F37121"/>
                </a:solidFill>
                <a:latin typeface="BR Omega" pitchFamily="2" charset="77"/>
                <a:cs typeface="Arial" panose="020B0604020202020204" pitchFamily="34" charset="0"/>
              </a:rPr>
              <a:t>01. </a:t>
            </a:r>
            <a:r>
              <a:rPr lang="en-US" sz="4800" b="1" spc="-100" dirty="0">
                <a:solidFill>
                  <a:srgbClr val="172054"/>
                </a:solidFill>
                <a:latin typeface="BR Omega" pitchFamily="2" charset="77"/>
                <a:cs typeface="Arial" panose="020B0604020202020204" pitchFamily="34" charset="0"/>
              </a:rPr>
              <a:t>Review</a:t>
            </a:r>
          </a:p>
        </p:txBody>
      </p:sp>
      <p:pic>
        <p:nvPicPr>
          <p:cNvPr id="9" name="Picture 8">
            <a:extLst>
              <a:ext uri="{FF2B5EF4-FFF2-40B4-BE49-F238E27FC236}">
                <a16:creationId xmlns:a16="http://schemas.microsoft.com/office/drawing/2014/main" id="{A2818E5D-061B-6646-B4A0-26A6979F66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787" b="26203"/>
          <a:stretch/>
        </p:blipFill>
        <p:spPr>
          <a:xfrm>
            <a:off x="262054" y="3902927"/>
            <a:ext cx="2942038" cy="981307"/>
          </a:xfrm>
          <a:prstGeom prst="rect">
            <a:avLst/>
          </a:prstGeom>
        </p:spPr>
      </p:pic>
      <p:sp>
        <p:nvSpPr>
          <p:cNvPr id="7" name="Slide Number Placeholder 6">
            <a:extLst>
              <a:ext uri="{FF2B5EF4-FFF2-40B4-BE49-F238E27FC236}">
                <a16:creationId xmlns:a16="http://schemas.microsoft.com/office/drawing/2014/main" id="{FE096D42-5215-4747-90F6-659F764B367B}"/>
              </a:ext>
            </a:extLst>
          </p:cNvPr>
          <p:cNvSpPr>
            <a:spLocks noGrp="1"/>
          </p:cNvSpPr>
          <p:nvPr>
            <p:ph type="sldNum" sz="quarter" idx="12"/>
          </p:nvPr>
        </p:nvSpPr>
        <p:spPr/>
        <p:txBody>
          <a:bodyPr/>
          <a:lstStyle/>
          <a:p>
            <a:fld id="{96E69268-9C8B-4EBF-A9EE-DC5DC2D48DC3}" type="slidenum">
              <a:rPr lang="en-US" smtClean="0"/>
              <a:pPr/>
              <a:t>5</a:t>
            </a:fld>
            <a:endParaRPr lang="en-US" dirty="0"/>
          </a:p>
        </p:txBody>
      </p:sp>
    </p:spTree>
    <p:extLst>
      <p:ext uri="{BB962C8B-B14F-4D97-AF65-F5344CB8AC3E}">
        <p14:creationId xmlns:p14="http://schemas.microsoft.com/office/powerpoint/2010/main" val="18625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6"/>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VN" dirty="0"/>
              <a:t>Aggregate Function</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6</a:t>
            </a:fld>
            <a:endParaRPr lang="x-none"/>
          </a:p>
        </p:txBody>
      </p:sp>
      <p:sp>
        <p:nvSpPr>
          <p:cNvPr id="4" name="TextBox 3">
            <a:extLst>
              <a:ext uri="{FF2B5EF4-FFF2-40B4-BE49-F238E27FC236}">
                <a16:creationId xmlns:a16="http://schemas.microsoft.com/office/drawing/2014/main" id="{B715EAFB-219D-4F43-A5E9-53479CC41900}"/>
              </a:ext>
            </a:extLst>
          </p:cNvPr>
          <p:cNvSpPr txBox="1"/>
          <p:nvPr/>
        </p:nvSpPr>
        <p:spPr>
          <a:xfrm>
            <a:off x="610207" y="1136189"/>
            <a:ext cx="9221948" cy="646331"/>
          </a:xfrm>
          <a:prstGeom prst="rect">
            <a:avLst/>
          </a:prstGeom>
          <a:noFill/>
        </p:spPr>
        <p:txBody>
          <a:bodyPr wrap="none" rtlCol="0">
            <a:spAutoFit/>
          </a:bodyPr>
          <a:lstStyle/>
          <a:p>
            <a:pPr marL="342900" indent="-342900">
              <a:buFont typeface="+mj-lt"/>
              <a:buAutoNum type="arabicPeriod"/>
            </a:pPr>
            <a:r>
              <a:rPr lang="en-US" dirty="0">
                <a:solidFill>
                  <a:schemeClr val="accent3">
                    <a:lumMod val="10000"/>
                  </a:schemeClr>
                </a:solidFill>
                <a:latin typeface="Segoe UI" panose="020B0502040204020203" pitchFamily="34" charset="0"/>
              </a:rPr>
              <a:t>P</a:t>
            </a:r>
            <a:r>
              <a:rPr lang="en-US" b="0" i="0" dirty="0">
                <a:solidFill>
                  <a:schemeClr val="accent3">
                    <a:lumMod val="10000"/>
                  </a:schemeClr>
                </a:solidFill>
                <a:effectLst/>
                <a:latin typeface="Segoe UI" panose="020B0502040204020203" pitchFamily="34" charset="0"/>
              </a:rPr>
              <a:t>erforms a calculation on a set of values, and returns a single value.</a:t>
            </a:r>
          </a:p>
          <a:p>
            <a:pPr marL="342900" indent="-342900">
              <a:buFont typeface="+mj-lt"/>
              <a:buAutoNum type="arabicPeriod"/>
            </a:pPr>
            <a:r>
              <a:rPr lang="en-US" dirty="0">
                <a:solidFill>
                  <a:schemeClr val="accent3">
                    <a:lumMod val="10000"/>
                  </a:schemeClr>
                </a:solidFill>
                <a:latin typeface="Segoe UI" panose="020B0502040204020203" pitchFamily="34" charset="0"/>
              </a:rPr>
              <a:t>O</a:t>
            </a:r>
            <a:r>
              <a:rPr lang="en-US" b="0" i="0" dirty="0">
                <a:solidFill>
                  <a:schemeClr val="accent3">
                    <a:lumMod val="10000"/>
                  </a:schemeClr>
                </a:solidFill>
                <a:effectLst/>
                <a:latin typeface="Segoe UI" panose="020B0502040204020203" pitchFamily="34" charset="0"/>
              </a:rPr>
              <a:t>ften used with the GROUP BY clause of the SELECT statement (Except for</a:t>
            </a:r>
            <a:r>
              <a:rPr lang="en-US" sz="1600" b="1" i="1" dirty="0">
                <a:solidFill>
                  <a:schemeClr val="accent3">
                    <a:lumMod val="10000"/>
                  </a:schemeClr>
                </a:solidFill>
                <a:effectLst/>
                <a:latin typeface="Segoe UI" panose="020B0502040204020203" pitchFamily="34" charset="0"/>
              </a:rPr>
              <a:t> </a:t>
            </a:r>
            <a:r>
              <a:rPr lang="en-US" sz="1600" b="1" i="1" dirty="0"/>
              <a:t>COUNT(*)</a:t>
            </a:r>
            <a:r>
              <a:rPr lang="en-US" b="0" i="0" dirty="0">
                <a:solidFill>
                  <a:schemeClr val="accent3">
                    <a:lumMod val="10000"/>
                  </a:schemeClr>
                </a:solidFill>
                <a:effectLst/>
                <a:latin typeface="Segoe UI" panose="020B0502040204020203" pitchFamily="34" charset="0"/>
              </a:rPr>
              <a:t>).</a:t>
            </a:r>
            <a:endParaRPr lang="en-US" dirty="0">
              <a:solidFill>
                <a:schemeClr val="accent3">
                  <a:lumMod val="10000"/>
                </a:schemeClr>
              </a:solidFill>
              <a:latin typeface="Segoe UI" panose="020B0502040204020203" pitchFamily="34" charset="0"/>
            </a:endParaRPr>
          </a:p>
        </p:txBody>
      </p:sp>
      <p:sp>
        <p:nvSpPr>
          <p:cNvPr id="37" name="TextBox 36">
            <a:extLst>
              <a:ext uri="{FF2B5EF4-FFF2-40B4-BE49-F238E27FC236}">
                <a16:creationId xmlns:a16="http://schemas.microsoft.com/office/drawing/2014/main" id="{D3528132-46A0-4C4B-BBF8-8A4880027033}"/>
              </a:ext>
            </a:extLst>
          </p:cNvPr>
          <p:cNvSpPr txBox="1"/>
          <p:nvPr/>
        </p:nvSpPr>
        <p:spPr>
          <a:xfrm>
            <a:off x="762000" y="1932268"/>
            <a:ext cx="5038166" cy="954107"/>
          </a:xfrm>
          <a:prstGeom prst="rect">
            <a:avLst/>
          </a:prstGeom>
          <a:solidFill>
            <a:schemeClr val="bg1">
              <a:lumMod val="85000"/>
            </a:schemeClr>
          </a:solidFill>
        </p:spPr>
        <p:txBody>
          <a:bodyPr wrap="square">
            <a:spAutoFit/>
          </a:bodyPr>
          <a:lstStyle/>
          <a:p>
            <a:r>
              <a:rPr lang="en-VN" sz="1400" dirty="0">
                <a:solidFill>
                  <a:schemeClr val="bg2"/>
                </a:solidFill>
              </a:rPr>
              <a:t>SELECT</a:t>
            </a:r>
            <a:r>
              <a:rPr lang="en-VN" sz="1400" dirty="0">
                <a:solidFill>
                  <a:schemeClr val="accent3">
                    <a:lumMod val="10000"/>
                  </a:schemeClr>
                </a:solidFill>
              </a:rPr>
              <a:t> department_name, </a:t>
            </a:r>
            <a:r>
              <a:rPr lang="en-VN" sz="1400" dirty="0">
                <a:solidFill>
                  <a:schemeClr val="bg2"/>
                </a:solidFill>
              </a:rPr>
              <a:t>ROUND</a:t>
            </a:r>
            <a:r>
              <a:rPr lang="en-VN" sz="1400" dirty="0">
                <a:solidFill>
                  <a:schemeClr val="accent3">
                    <a:lumMod val="10000"/>
                  </a:schemeClr>
                </a:solidFill>
              </a:rPr>
              <a:t>(</a:t>
            </a:r>
            <a:r>
              <a:rPr lang="en-VN" sz="1400" dirty="0">
                <a:solidFill>
                  <a:schemeClr val="bg2"/>
                </a:solidFill>
              </a:rPr>
              <a:t>AVG</a:t>
            </a:r>
            <a:r>
              <a:rPr lang="en-VN" sz="1400" dirty="0">
                <a:solidFill>
                  <a:schemeClr val="accent3">
                    <a:lumMod val="10000"/>
                  </a:schemeClr>
                </a:solidFill>
              </a:rPr>
              <a:t>(salary), 0) avg_salary</a:t>
            </a:r>
          </a:p>
          <a:p>
            <a:r>
              <a:rPr lang="en-VN" sz="1400" dirty="0">
                <a:solidFill>
                  <a:schemeClr val="bg2"/>
                </a:solidFill>
              </a:rPr>
              <a:t>FROM </a:t>
            </a:r>
            <a:r>
              <a:rPr lang="en-VN" sz="1400" dirty="0">
                <a:solidFill>
                  <a:schemeClr val="accent3">
                    <a:lumMod val="10000"/>
                  </a:schemeClr>
                </a:solidFill>
              </a:rPr>
              <a:t>employees</a:t>
            </a:r>
          </a:p>
          <a:p>
            <a:r>
              <a:rPr lang="en-VN" sz="1400" dirty="0">
                <a:solidFill>
                  <a:schemeClr val="bg2"/>
                </a:solidFill>
              </a:rPr>
              <a:t>INNER JOIN </a:t>
            </a:r>
            <a:r>
              <a:rPr lang="en-VN" sz="1400" dirty="0">
                <a:solidFill>
                  <a:schemeClr val="accent3">
                    <a:lumMod val="10000"/>
                  </a:schemeClr>
                </a:solidFill>
              </a:rPr>
              <a:t>departments </a:t>
            </a:r>
            <a:r>
              <a:rPr lang="en-VN" sz="1400" dirty="0">
                <a:solidFill>
                  <a:schemeClr val="bg2"/>
                </a:solidFill>
              </a:rPr>
              <a:t>USING</a:t>
            </a:r>
            <a:r>
              <a:rPr lang="en-VN" sz="1400" dirty="0">
                <a:solidFill>
                  <a:schemeClr val="accent3">
                    <a:lumMod val="10000"/>
                  </a:schemeClr>
                </a:solidFill>
              </a:rPr>
              <a:t> (department_id)</a:t>
            </a:r>
          </a:p>
          <a:p>
            <a:r>
              <a:rPr lang="en-VN" sz="1400" dirty="0">
                <a:solidFill>
                  <a:schemeClr val="bg2"/>
                </a:solidFill>
              </a:rPr>
              <a:t>GROUP BY </a:t>
            </a:r>
            <a:r>
              <a:rPr lang="en-VN" sz="1400" dirty="0">
                <a:solidFill>
                  <a:schemeClr val="accent3">
                    <a:lumMod val="10000"/>
                  </a:schemeClr>
                </a:solidFill>
              </a:rPr>
              <a:t>department_name </a:t>
            </a:r>
            <a:r>
              <a:rPr lang="en-VN" sz="1400" dirty="0">
                <a:solidFill>
                  <a:schemeClr val="bg2"/>
                </a:solidFill>
              </a:rPr>
              <a:t>ORDER BY </a:t>
            </a:r>
            <a:r>
              <a:rPr lang="en-VN" sz="1400" dirty="0">
                <a:solidFill>
                  <a:schemeClr val="accent3">
                    <a:lumMod val="10000"/>
                  </a:schemeClr>
                </a:solidFill>
              </a:rPr>
              <a:t>department_name;</a:t>
            </a:r>
          </a:p>
        </p:txBody>
      </p:sp>
      <p:pic>
        <p:nvPicPr>
          <p:cNvPr id="1026" name="Picture 2" descr="SQL Aggregate Functions - AVG">
            <a:extLst>
              <a:ext uri="{FF2B5EF4-FFF2-40B4-BE49-F238E27FC236}">
                <a16:creationId xmlns:a16="http://schemas.microsoft.com/office/drawing/2014/main" id="{C74794D2-9A22-DC4A-9B52-86178FB39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189" y="3036123"/>
            <a:ext cx="2489200" cy="30099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D6DA346-4C71-2B48-A254-556BB2D3EC7C}"/>
              </a:ext>
            </a:extLst>
          </p:cNvPr>
          <p:cNvSpPr txBox="1"/>
          <p:nvPr/>
        </p:nvSpPr>
        <p:spPr>
          <a:xfrm>
            <a:off x="6018305" y="1932268"/>
            <a:ext cx="5889767" cy="954107"/>
          </a:xfrm>
          <a:prstGeom prst="rect">
            <a:avLst/>
          </a:prstGeom>
          <a:solidFill>
            <a:schemeClr val="bg1">
              <a:lumMod val="85000"/>
            </a:schemeClr>
          </a:solidFill>
        </p:spPr>
        <p:txBody>
          <a:bodyPr wrap="square">
            <a:spAutoFit/>
          </a:bodyPr>
          <a:lstStyle/>
          <a:p>
            <a:r>
              <a:rPr lang="en-VN" sz="1400" dirty="0">
                <a:solidFill>
                  <a:schemeClr val="bg2"/>
                </a:solidFill>
              </a:rPr>
              <a:t>SELECT</a:t>
            </a:r>
            <a:r>
              <a:rPr lang="en-VN" sz="1400" dirty="0">
                <a:solidFill>
                  <a:schemeClr val="accent3">
                    <a:lumMod val="10000"/>
                  </a:schemeClr>
                </a:solidFill>
              </a:rPr>
              <a:t> department_name, </a:t>
            </a:r>
            <a:r>
              <a:rPr lang="en-US" sz="1400" b="0" i="0" dirty="0">
                <a:solidFill>
                  <a:schemeClr val="bg2"/>
                </a:solidFill>
                <a:effectLst/>
                <a:latin typeface="ui-monospace"/>
              </a:rPr>
              <a:t>COUNT</a:t>
            </a:r>
            <a:r>
              <a:rPr lang="en-US" sz="1400" b="0" i="0" dirty="0">
                <a:solidFill>
                  <a:schemeClr val="accent5"/>
                </a:solidFill>
                <a:effectLst/>
                <a:latin typeface="ui-monospace"/>
              </a:rPr>
              <a:t>(*) headcount</a:t>
            </a:r>
            <a:endParaRPr lang="en-VN" sz="1400" dirty="0">
              <a:solidFill>
                <a:schemeClr val="accent5"/>
              </a:solidFill>
            </a:endParaRPr>
          </a:p>
          <a:p>
            <a:r>
              <a:rPr lang="en-VN" sz="1400" dirty="0">
                <a:solidFill>
                  <a:schemeClr val="bg2"/>
                </a:solidFill>
              </a:rPr>
              <a:t>FROM </a:t>
            </a:r>
            <a:r>
              <a:rPr lang="en-VN" sz="1400" dirty="0">
                <a:solidFill>
                  <a:schemeClr val="accent3">
                    <a:lumMod val="10000"/>
                  </a:schemeClr>
                </a:solidFill>
              </a:rPr>
              <a:t>employees</a:t>
            </a:r>
          </a:p>
          <a:p>
            <a:r>
              <a:rPr lang="en-VN" sz="1400" dirty="0">
                <a:solidFill>
                  <a:schemeClr val="bg2"/>
                </a:solidFill>
              </a:rPr>
              <a:t>INNER JOIN </a:t>
            </a:r>
            <a:r>
              <a:rPr lang="en-VN" sz="1400" dirty="0">
                <a:solidFill>
                  <a:schemeClr val="accent3">
                    <a:lumMod val="10000"/>
                  </a:schemeClr>
                </a:solidFill>
              </a:rPr>
              <a:t>departments </a:t>
            </a:r>
            <a:r>
              <a:rPr lang="en-VN" sz="1400" dirty="0">
                <a:solidFill>
                  <a:schemeClr val="bg2"/>
                </a:solidFill>
              </a:rPr>
              <a:t>USING</a:t>
            </a:r>
            <a:r>
              <a:rPr lang="en-VN" sz="1400" dirty="0">
                <a:solidFill>
                  <a:schemeClr val="accent3">
                    <a:lumMod val="10000"/>
                  </a:schemeClr>
                </a:solidFill>
              </a:rPr>
              <a:t> (department_id)</a:t>
            </a:r>
          </a:p>
          <a:p>
            <a:r>
              <a:rPr lang="en-VN" sz="1400" dirty="0">
                <a:solidFill>
                  <a:schemeClr val="bg2"/>
                </a:solidFill>
              </a:rPr>
              <a:t>GROUP BY </a:t>
            </a:r>
            <a:r>
              <a:rPr lang="en-VN" sz="1400" dirty="0">
                <a:solidFill>
                  <a:schemeClr val="accent3">
                    <a:lumMod val="10000"/>
                  </a:schemeClr>
                </a:solidFill>
              </a:rPr>
              <a:t>department_name </a:t>
            </a:r>
            <a:r>
              <a:rPr lang="en-VN" sz="1400" dirty="0">
                <a:solidFill>
                  <a:schemeClr val="bg2"/>
                </a:solidFill>
              </a:rPr>
              <a:t>ORDER BY </a:t>
            </a:r>
            <a:r>
              <a:rPr lang="en-VN" sz="1400" dirty="0">
                <a:solidFill>
                  <a:schemeClr val="accent3">
                    <a:lumMod val="10000"/>
                  </a:schemeClr>
                </a:solidFill>
              </a:rPr>
              <a:t>department_name;</a:t>
            </a:r>
          </a:p>
        </p:txBody>
      </p:sp>
      <p:pic>
        <p:nvPicPr>
          <p:cNvPr id="1028" name="Picture 4" descr="SQL Aggregate Functions - COUNT">
            <a:extLst>
              <a:ext uri="{FF2B5EF4-FFF2-40B4-BE49-F238E27FC236}">
                <a16:creationId xmlns:a16="http://schemas.microsoft.com/office/drawing/2014/main" id="{536051BA-1551-4C46-82E0-9B5790DB3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288" y="3036123"/>
            <a:ext cx="24638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432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D03BF04-444E-A44E-A640-F847E627956F}"/>
              </a:ext>
            </a:extLst>
          </p:cNvPr>
          <p:cNvSpPr>
            <a:spLocks noGrp="1"/>
          </p:cNvSpPr>
          <p:nvPr>
            <p:ph type="title"/>
          </p:nvPr>
        </p:nvSpPr>
        <p:spPr/>
        <p:txBody>
          <a:bodyPr/>
          <a:lstStyle/>
          <a:p>
            <a:r>
              <a:rPr lang="en-VN" dirty="0"/>
              <a:t>Aggregate Function</a:t>
            </a:r>
          </a:p>
        </p:txBody>
      </p:sp>
      <p:sp>
        <p:nvSpPr>
          <p:cNvPr id="3" name="Slide Number Placeholder 2">
            <a:extLst>
              <a:ext uri="{FF2B5EF4-FFF2-40B4-BE49-F238E27FC236}">
                <a16:creationId xmlns:a16="http://schemas.microsoft.com/office/drawing/2014/main" id="{4A96D991-E580-904E-9D4D-52AC888DDAAC}"/>
              </a:ext>
            </a:extLst>
          </p:cNvPr>
          <p:cNvSpPr>
            <a:spLocks noGrp="1"/>
          </p:cNvSpPr>
          <p:nvPr>
            <p:ph type="sldNum" sz="quarter" idx="12"/>
          </p:nvPr>
        </p:nvSpPr>
        <p:spPr/>
        <p:txBody>
          <a:bodyPr/>
          <a:lstStyle/>
          <a:p>
            <a:fld id="{E012F146-47F9-A646-B182-8CC39B8AD32B}" type="slidenum">
              <a:rPr lang="x-none" smtClean="0"/>
              <a:pPr/>
              <a:t>7</a:t>
            </a:fld>
            <a:endParaRPr lang="x-none"/>
          </a:p>
        </p:txBody>
      </p:sp>
      <p:sp>
        <p:nvSpPr>
          <p:cNvPr id="4" name="TextBox 3">
            <a:extLst>
              <a:ext uri="{FF2B5EF4-FFF2-40B4-BE49-F238E27FC236}">
                <a16:creationId xmlns:a16="http://schemas.microsoft.com/office/drawing/2014/main" id="{B715EAFB-219D-4F43-A5E9-53479CC41900}"/>
              </a:ext>
            </a:extLst>
          </p:cNvPr>
          <p:cNvSpPr txBox="1"/>
          <p:nvPr/>
        </p:nvSpPr>
        <p:spPr>
          <a:xfrm>
            <a:off x="610207" y="1136189"/>
            <a:ext cx="7879369" cy="1477328"/>
          </a:xfrm>
          <a:prstGeom prst="rect">
            <a:avLst/>
          </a:prstGeom>
          <a:noFill/>
        </p:spPr>
        <p:txBody>
          <a:bodyPr wrap="square" rtlCol="0">
            <a:spAutoFit/>
          </a:bodyPr>
          <a:lstStyle/>
          <a:p>
            <a:pPr algn="l"/>
            <a:r>
              <a:rPr lang="en-US" b="0" i="0" dirty="0">
                <a:solidFill>
                  <a:srgbClr val="000000"/>
                </a:solidFill>
                <a:effectLst/>
                <a:latin typeface="-apple-system"/>
              </a:rPr>
              <a:t>You can use aggregate functions as expressions only in the following:</a:t>
            </a:r>
          </a:p>
          <a:p>
            <a:pPr algn="l"/>
            <a:endParaRPr lang="en-US" b="0" i="0" dirty="0">
              <a:solidFill>
                <a:srgbClr val="000000"/>
              </a:solidFill>
              <a:effectLst/>
              <a:latin typeface="-apple-system"/>
            </a:endParaRPr>
          </a:p>
          <a:p>
            <a:pPr algn="l">
              <a:buFont typeface="Arial" panose="020B0604020202020204" pitchFamily="34" charset="0"/>
              <a:buChar char="•"/>
            </a:pPr>
            <a:r>
              <a:rPr lang="en-US" b="0" i="0" dirty="0">
                <a:solidFill>
                  <a:srgbClr val="000000"/>
                </a:solidFill>
                <a:effectLst/>
                <a:latin typeface="-apple-system"/>
              </a:rPr>
              <a:t>The select list of a </a:t>
            </a:r>
            <a:r>
              <a:rPr lang="en-US" b="0" i="0" u="none" strike="noStrike" dirty="0">
                <a:solidFill>
                  <a:srgbClr val="000000"/>
                </a:solidFill>
                <a:effectLst/>
                <a:latin typeface="-apple-system"/>
                <a:hlinkClick r:id="rId2"/>
              </a:rPr>
              <a:t>SELECT</a:t>
            </a:r>
            <a:r>
              <a:rPr lang="en-US" b="0" i="0" dirty="0">
                <a:solidFill>
                  <a:srgbClr val="000000"/>
                </a:solidFill>
                <a:effectLst/>
                <a:latin typeface="-apple-system"/>
              </a:rPr>
              <a:t> statement, either a subquery or an outer query.</a:t>
            </a:r>
          </a:p>
          <a:p>
            <a:pPr algn="l">
              <a:buFont typeface="Arial" panose="020B0604020202020204" pitchFamily="34" charset="0"/>
              <a:buChar char="•"/>
            </a:pPr>
            <a:endParaRPr lang="en-US" b="0" i="0" dirty="0">
              <a:solidFill>
                <a:srgbClr val="000000"/>
              </a:solidFill>
              <a:effectLst/>
              <a:latin typeface="-apple-system"/>
            </a:endParaRPr>
          </a:p>
          <a:p>
            <a:pPr algn="l">
              <a:buFont typeface="Arial" panose="020B0604020202020204" pitchFamily="34" charset="0"/>
              <a:buChar char="•"/>
            </a:pPr>
            <a:r>
              <a:rPr lang="en-US" b="0" i="0" dirty="0">
                <a:solidFill>
                  <a:srgbClr val="000000"/>
                </a:solidFill>
                <a:effectLst/>
                <a:latin typeface="-apple-system"/>
              </a:rPr>
              <a:t>A </a:t>
            </a:r>
            <a:r>
              <a:rPr lang="en-US" b="0" i="0" u="none" strike="noStrike" dirty="0">
                <a:solidFill>
                  <a:srgbClr val="000000"/>
                </a:solidFill>
                <a:effectLst/>
                <a:latin typeface="-apple-system"/>
                <a:hlinkClick r:id="rId3"/>
              </a:rPr>
              <a:t>HAVING</a:t>
            </a:r>
            <a:r>
              <a:rPr lang="en-US" b="0" i="0" dirty="0">
                <a:solidFill>
                  <a:srgbClr val="000000"/>
                </a:solidFill>
                <a:effectLst/>
                <a:latin typeface="-apple-system"/>
              </a:rPr>
              <a:t> clause</a:t>
            </a:r>
          </a:p>
        </p:txBody>
      </p:sp>
      <p:sp>
        <p:nvSpPr>
          <p:cNvPr id="37" name="TextBox 36">
            <a:extLst>
              <a:ext uri="{FF2B5EF4-FFF2-40B4-BE49-F238E27FC236}">
                <a16:creationId xmlns:a16="http://schemas.microsoft.com/office/drawing/2014/main" id="{D3528132-46A0-4C4B-BBF8-8A4880027033}"/>
              </a:ext>
            </a:extLst>
          </p:cNvPr>
          <p:cNvSpPr txBox="1"/>
          <p:nvPr/>
        </p:nvSpPr>
        <p:spPr>
          <a:xfrm>
            <a:off x="646139" y="2717599"/>
            <a:ext cx="10963835" cy="1027012"/>
          </a:xfrm>
          <a:prstGeom prst="rect">
            <a:avLst/>
          </a:prstGeom>
          <a:solidFill>
            <a:schemeClr val="bg1">
              <a:lumMod val="85000"/>
            </a:schemeClr>
          </a:solidFill>
        </p:spPr>
        <p:txBody>
          <a:bodyPr wrap="square">
            <a:spAutoFit/>
          </a:bodyPr>
          <a:lstStyle/>
          <a:p>
            <a:pPr>
              <a:lnSpc>
                <a:spcPct val="150000"/>
              </a:lnSpc>
            </a:pPr>
            <a:r>
              <a:rPr lang="en-US" sz="1400" b="0" i="0" dirty="0">
                <a:solidFill>
                  <a:schemeClr val="bg2"/>
                </a:solidFill>
                <a:effectLst/>
                <a:latin typeface="ui-monospace"/>
              </a:rPr>
              <a:t>SELECT</a:t>
            </a:r>
            <a:r>
              <a:rPr lang="en-US" sz="1400" b="0" i="0" dirty="0">
                <a:solidFill>
                  <a:schemeClr val="accent5"/>
                </a:solidFill>
                <a:effectLst/>
                <a:latin typeface="ui-monospace"/>
              </a:rPr>
              <a:t> column1, column2, </a:t>
            </a:r>
            <a:r>
              <a:rPr lang="en-US" sz="1400" b="0" i="0" dirty="0">
                <a:solidFill>
                  <a:schemeClr val="bg2"/>
                </a:solidFill>
                <a:effectLst/>
                <a:latin typeface="ui-monospace"/>
              </a:rPr>
              <a:t>AGGREGATE_FUNCTION </a:t>
            </a:r>
            <a:r>
              <a:rPr lang="en-US" sz="1400" b="0" i="0" dirty="0">
                <a:solidFill>
                  <a:schemeClr val="accent5"/>
                </a:solidFill>
                <a:effectLst/>
                <a:latin typeface="ui-monospace"/>
              </a:rPr>
              <a:t>(column3) </a:t>
            </a:r>
          </a:p>
          <a:p>
            <a:pPr>
              <a:lnSpc>
                <a:spcPct val="150000"/>
              </a:lnSpc>
            </a:pPr>
            <a:r>
              <a:rPr lang="en-US" sz="1400" b="0" i="0" dirty="0">
                <a:solidFill>
                  <a:schemeClr val="bg2"/>
                </a:solidFill>
                <a:effectLst/>
                <a:latin typeface="ui-monospace"/>
              </a:rPr>
              <a:t>FROM</a:t>
            </a:r>
            <a:r>
              <a:rPr lang="en-US" sz="1400" b="0" i="0" dirty="0">
                <a:solidFill>
                  <a:schemeClr val="accent5"/>
                </a:solidFill>
                <a:effectLst/>
                <a:latin typeface="ui-monospace"/>
              </a:rPr>
              <a:t> table1 </a:t>
            </a:r>
            <a:r>
              <a:rPr lang="en-US" sz="1400" b="0" i="0" dirty="0">
                <a:solidFill>
                  <a:schemeClr val="bg2"/>
                </a:solidFill>
                <a:effectLst/>
                <a:latin typeface="ui-monospace"/>
              </a:rPr>
              <a:t>GROUP BY </a:t>
            </a:r>
            <a:r>
              <a:rPr lang="en-US" sz="1400" b="0" i="0" dirty="0">
                <a:solidFill>
                  <a:schemeClr val="accent5"/>
                </a:solidFill>
                <a:effectLst/>
                <a:latin typeface="ui-monospace"/>
              </a:rPr>
              <a:t>column1, column2 </a:t>
            </a:r>
          </a:p>
          <a:p>
            <a:pPr>
              <a:lnSpc>
                <a:spcPct val="150000"/>
              </a:lnSpc>
            </a:pPr>
            <a:r>
              <a:rPr lang="en-US" sz="1400" b="0" i="0" dirty="0">
                <a:solidFill>
                  <a:schemeClr val="bg2"/>
                </a:solidFill>
                <a:effectLst/>
                <a:latin typeface="ui-monospace"/>
              </a:rPr>
              <a:t>HAVING</a:t>
            </a:r>
            <a:r>
              <a:rPr lang="en-US" sz="1400" b="0" i="0" dirty="0">
                <a:solidFill>
                  <a:schemeClr val="accent5"/>
                </a:solidFill>
                <a:effectLst/>
                <a:latin typeface="ui-monospace"/>
              </a:rPr>
              <a:t> </a:t>
            </a:r>
            <a:r>
              <a:rPr lang="en-US" sz="1400" b="0" i="0" dirty="0" err="1">
                <a:solidFill>
                  <a:schemeClr val="accent5"/>
                </a:solidFill>
                <a:effectLst/>
                <a:latin typeface="ui-monospace"/>
              </a:rPr>
              <a:t>group_condition</a:t>
            </a:r>
            <a:r>
              <a:rPr lang="en-US" sz="1400" b="0" i="0" dirty="0">
                <a:solidFill>
                  <a:schemeClr val="accent5"/>
                </a:solidFill>
                <a:effectLst/>
                <a:latin typeface="ui-monospace"/>
              </a:rPr>
              <a:t>;</a:t>
            </a:r>
            <a:endParaRPr lang="en-VN" sz="1400" dirty="0">
              <a:solidFill>
                <a:schemeClr val="accent5"/>
              </a:solidFill>
            </a:endParaRPr>
          </a:p>
        </p:txBody>
      </p:sp>
      <p:sp>
        <p:nvSpPr>
          <p:cNvPr id="16" name="TextBox 15">
            <a:extLst>
              <a:ext uri="{FF2B5EF4-FFF2-40B4-BE49-F238E27FC236}">
                <a16:creationId xmlns:a16="http://schemas.microsoft.com/office/drawing/2014/main" id="{1E619329-797E-9143-A5EB-F6C6A0EFEDEE}"/>
              </a:ext>
            </a:extLst>
          </p:cNvPr>
          <p:cNvSpPr txBox="1"/>
          <p:nvPr/>
        </p:nvSpPr>
        <p:spPr>
          <a:xfrm>
            <a:off x="646139" y="3848693"/>
            <a:ext cx="10963835" cy="2308324"/>
          </a:xfrm>
          <a:prstGeom prst="rect">
            <a:avLst/>
          </a:prstGeom>
          <a:noFill/>
        </p:spPr>
        <p:txBody>
          <a:bodyPr wrap="square">
            <a:spAutoFit/>
          </a:bodyPr>
          <a:lstStyle/>
          <a:p>
            <a:pPr algn="l"/>
            <a:r>
              <a:rPr lang="en-US" b="0" i="0" dirty="0">
                <a:solidFill>
                  <a:schemeClr val="bg2"/>
                </a:solidFill>
                <a:effectLst/>
                <a:latin typeface="-apple-system"/>
              </a:rPr>
              <a:t>HAVING vs. WHERE</a:t>
            </a:r>
          </a:p>
          <a:p>
            <a:pPr algn="l"/>
            <a:endParaRPr lang="en-US" b="0" i="0" dirty="0">
              <a:effectLst/>
              <a:latin typeface="-apple-system"/>
            </a:endParaRPr>
          </a:p>
          <a:p>
            <a:pPr algn="l"/>
            <a:r>
              <a:rPr lang="en-US" b="0" i="0" dirty="0">
                <a:solidFill>
                  <a:srgbClr val="000000"/>
                </a:solidFill>
                <a:effectLst/>
                <a:latin typeface="-apple-system"/>
              </a:rPr>
              <a:t>The </a:t>
            </a:r>
            <a:r>
              <a:rPr lang="en-US" b="0" i="0" u="none" strike="noStrike" dirty="0">
                <a:solidFill>
                  <a:srgbClr val="000000"/>
                </a:solidFill>
                <a:effectLst/>
                <a:latin typeface="-apple-system"/>
                <a:hlinkClick r:id="rId4"/>
              </a:rPr>
              <a:t>WHERE</a:t>
            </a:r>
            <a:r>
              <a:rPr lang="en-US" b="0" i="0" dirty="0">
                <a:solidFill>
                  <a:srgbClr val="000000"/>
                </a:solidFill>
                <a:effectLst/>
                <a:latin typeface="-apple-system"/>
              </a:rPr>
              <a:t> clause applies the condition to individual rows before the rows are summarized into groups by the GROUP BY clause. However, the HAVING clause applies the condition to the groups after the rows are grouped into groups.</a:t>
            </a:r>
          </a:p>
          <a:p>
            <a:pPr algn="l"/>
            <a:endParaRPr lang="en-US" b="0" i="0" dirty="0">
              <a:solidFill>
                <a:srgbClr val="000000"/>
              </a:solidFill>
              <a:effectLst/>
              <a:latin typeface="-apple-system"/>
            </a:endParaRPr>
          </a:p>
          <a:p>
            <a:pPr algn="l"/>
            <a:r>
              <a:rPr lang="en-US" b="0" i="0" dirty="0">
                <a:solidFill>
                  <a:srgbClr val="000000"/>
                </a:solidFill>
                <a:effectLst/>
                <a:latin typeface="-apple-system"/>
              </a:rPr>
              <a:t>Therefore, it is important to note that the HAVING clause is applied after whereas the WHERE clause is applied before the GROUP BY clause.</a:t>
            </a:r>
          </a:p>
        </p:txBody>
      </p:sp>
    </p:spTree>
    <p:extLst>
      <p:ext uri="{BB962C8B-B14F-4D97-AF65-F5344CB8AC3E}">
        <p14:creationId xmlns:p14="http://schemas.microsoft.com/office/powerpoint/2010/main" val="31881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 Diagonal Corner Rectangle 36">
            <a:extLst>
              <a:ext uri="{FF2B5EF4-FFF2-40B4-BE49-F238E27FC236}">
                <a16:creationId xmlns:a16="http://schemas.microsoft.com/office/drawing/2014/main" id="{81443FE0-F509-2342-985F-E866C974601C}"/>
              </a:ext>
            </a:extLst>
          </p:cNvPr>
          <p:cNvSpPr/>
          <p:nvPr/>
        </p:nvSpPr>
        <p:spPr>
          <a:xfrm>
            <a:off x="667811" y="4059428"/>
            <a:ext cx="3252600" cy="2278527"/>
          </a:xfrm>
          <a:prstGeom prst="round2DiagRect">
            <a:avLst>
              <a:gd name="adj1" fmla="val 16667"/>
              <a:gd name="adj2" fmla="val 0"/>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8" name="Round Diagonal Corner Rectangle 37">
            <a:extLst>
              <a:ext uri="{FF2B5EF4-FFF2-40B4-BE49-F238E27FC236}">
                <a16:creationId xmlns:a16="http://schemas.microsoft.com/office/drawing/2014/main" id="{60E3F05E-7184-F54B-8592-98A9BE89369E}"/>
              </a:ext>
            </a:extLst>
          </p:cNvPr>
          <p:cNvSpPr/>
          <p:nvPr/>
        </p:nvSpPr>
        <p:spPr>
          <a:xfrm>
            <a:off x="4318833" y="4021385"/>
            <a:ext cx="3252600" cy="2278527"/>
          </a:xfrm>
          <a:prstGeom prst="round2DiagRect">
            <a:avLst>
              <a:gd name="adj1" fmla="val 16667"/>
              <a:gd name="adj2" fmla="val 0"/>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9" name="Round Diagonal Corner Rectangle 38">
            <a:extLst>
              <a:ext uri="{FF2B5EF4-FFF2-40B4-BE49-F238E27FC236}">
                <a16:creationId xmlns:a16="http://schemas.microsoft.com/office/drawing/2014/main" id="{775375F1-3B8E-6D40-818F-AE63D6BC7B7B}"/>
              </a:ext>
            </a:extLst>
          </p:cNvPr>
          <p:cNvSpPr/>
          <p:nvPr/>
        </p:nvSpPr>
        <p:spPr>
          <a:xfrm>
            <a:off x="4318833" y="1389128"/>
            <a:ext cx="3252600" cy="2278527"/>
          </a:xfrm>
          <a:prstGeom prst="round2DiagRect">
            <a:avLst>
              <a:gd name="adj1" fmla="val 16667"/>
              <a:gd name="adj2" fmla="val 0"/>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Round Diagonal Corner Rectangle 39">
            <a:extLst>
              <a:ext uri="{FF2B5EF4-FFF2-40B4-BE49-F238E27FC236}">
                <a16:creationId xmlns:a16="http://schemas.microsoft.com/office/drawing/2014/main" id="{E36D9E51-3CAC-4743-B188-FA9755BBEB46}"/>
              </a:ext>
            </a:extLst>
          </p:cNvPr>
          <p:cNvSpPr/>
          <p:nvPr/>
        </p:nvSpPr>
        <p:spPr>
          <a:xfrm>
            <a:off x="8016392" y="4021385"/>
            <a:ext cx="3252600" cy="2278527"/>
          </a:xfrm>
          <a:prstGeom prst="round2DiagRect">
            <a:avLst>
              <a:gd name="adj1" fmla="val 16667"/>
              <a:gd name="adj2" fmla="val 0"/>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1" name="Round Diagonal Corner Rectangle 40">
            <a:extLst>
              <a:ext uri="{FF2B5EF4-FFF2-40B4-BE49-F238E27FC236}">
                <a16:creationId xmlns:a16="http://schemas.microsoft.com/office/drawing/2014/main" id="{42969B67-8850-0947-9311-E33A64753221}"/>
              </a:ext>
            </a:extLst>
          </p:cNvPr>
          <p:cNvSpPr/>
          <p:nvPr/>
        </p:nvSpPr>
        <p:spPr>
          <a:xfrm>
            <a:off x="8016392" y="1389128"/>
            <a:ext cx="3252600" cy="2278527"/>
          </a:xfrm>
          <a:prstGeom prst="round2DiagRect">
            <a:avLst>
              <a:gd name="adj1" fmla="val 16667"/>
              <a:gd name="adj2" fmla="val 0"/>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2" name="Round Diagonal Corner Rectangle 41">
            <a:extLst>
              <a:ext uri="{FF2B5EF4-FFF2-40B4-BE49-F238E27FC236}">
                <a16:creationId xmlns:a16="http://schemas.microsoft.com/office/drawing/2014/main" id="{1D4F2E19-C2D8-7C4C-9779-71B56991366E}"/>
              </a:ext>
            </a:extLst>
          </p:cNvPr>
          <p:cNvSpPr/>
          <p:nvPr/>
        </p:nvSpPr>
        <p:spPr>
          <a:xfrm>
            <a:off x="673055" y="1391624"/>
            <a:ext cx="3252600" cy="2278527"/>
          </a:xfrm>
          <a:prstGeom prst="round2DiagRect">
            <a:avLst>
              <a:gd name="adj1" fmla="val 16667"/>
              <a:gd name="adj2" fmla="val 0"/>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5" name="楕円 33">
            <a:extLst>
              <a:ext uri="{FF2B5EF4-FFF2-40B4-BE49-F238E27FC236}">
                <a16:creationId xmlns:a16="http://schemas.microsoft.com/office/drawing/2014/main" id="{AF11136A-5EFF-764D-B060-34014572C4F3}"/>
              </a:ext>
            </a:extLst>
          </p:cNvPr>
          <p:cNvSpPr/>
          <p:nvPr/>
        </p:nvSpPr>
        <p:spPr>
          <a:xfrm>
            <a:off x="6502867" y="3859593"/>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kern="0" dirty="0">
                <a:solidFill>
                  <a:schemeClr val="bg1"/>
                </a:solidFill>
                <a:latin typeface="BR Omega" pitchFamily="2" charset="77"/>
                <a:ea typeface="ヒラギノ角ゴ 簡体中文 W3" panose="020B0300000000000000" pitchFamily="34" charset="-128"/>
                <a:cs typeface="Segoe UI" panose="020B0502040204020203" pitchFamily="34" charset="0"/>
              </a:rPr>
              <a:t>Union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48" name="楕円 35">
            <a:extLst>
              <a:ext uri="{FF2B5EF4-FFF2-40B4-BE49-F238E27FC236}">
                <a16:creationId xmlns:a16="http://schemas.microsoft.com/office/drawing/2014/main" id="{E2D226B1-11C5-434A-BD8E-E0582D2C1FDD}"/>
              </a:ext>
            </a:extLst>
          </p:cNvPr>
          <p:cNvSpPr/>
          <p:nvPr/>
        </p:nvSpPr>
        <p:spPr>
          <a:xfrm>
            <a:off x="2873387" y="3869690"/>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Outer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52" name="楕円 1">
            <a:extLst>
              <a:ext uri="{FF2B5EF4-FFF2-40B4-BE49-F238E27FC236}">
                <a16:creationId xmlns:a16="http://schemas.microsoft.com/office/drawing/2014/main" id="{47B7F4BD-8283-4242-A0CD-4D4D30C40A15}"/>
              </a:ext>
            </a:extLst>
          </p:cNvPr>
          <p:cNvSpPr/>
          <p:nvPr/>
        </p:nvSpPr>
        <p:spPr>
          <a:xfrm>
            <a:off x="10123537" y="1172256"/>
            <a:ext cx="1364712" cy="720953"/>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Natural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56" name="楕円 39">
            <a:extLst>
              <a:ext uri="{FF2B5EF4-FFF2-40B4-BE49-F238E27FC236}">
                <a16:creationId xmlns:a16="http://schemas.microsoft.com/office/drawing/2014/main" id="{DA857391-74FB-E941-93AD-0D254205D853}"/>
              </a:ext>
            </a:extLst>
          </p:cNvPr>
          <p:cNvSpPr/>
          <p:nvPr/>
        </p:nvSpPr>
        <p:spPr>
          <a:xfrm>
            <a:off x="6463365" y="1163082"/>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err="1">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Equi</a:t>
            </a: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58" name="楕円 33">
            <a:extLst>
              <a:ext uri="{FF2B5EF4-FFF2-40B4-BE49-F238E27FC236}">
                <a16:creationId xmlns:a16="http://schemas.microsoft.com/office/drawing/2014/main" id="{95D84412-397E-4D40-80B2-BE10B4EC61C4}"/>
              </a:ext>
            </a:extLst>
          </p:cNvPr>
          <p:cNvSpPr/>
          <p:nvPr/>
        </p:nvSpPr>
        <p:spPr>
          <a:xfrm>
            <a:off x="10219765" y="3859593"/>
            <a:ext cx="136471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Self join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
        <p:nvSpPr>
          <p:cNvPr id="60" name="Rectangle 59">
            <a:extLst>
              <a:ext uri="{FF2B5EF4-FFF2-40B4-BE49-F238E27FC236}">
                <a16:creationId xmlns:a16="http://schemas.microsoft.com/office/drawing/2014/main" id="{7F6957FD-7B65-E045-B3A6-602E9E13B57A}"/>
              </a:ext>
            </a:extLst>
          </p:cNvPr>
          <p:cNvSpPr/>
          <p:nvPr/>
        </p:nvSpPr>
        <p:spPr>
          <a:xfrm>
            <a:off x="807819" y="1914296"/>
            <a:ext cx="2760553" cy="1323439"/>
          </a:xfrm>
          <a:prstGeom prst="rect">
            <a:avLst/>
          </a:prstGeom>
        </p:spPr>
        <p:txBody>
          <a:bodyPr wrap="square">
            <a:spAutoFit/>
          </a:bodyPr>
          <a:lstStyle/>
          <a:p>
            <a:pPr marL="87313" lvl="0">
              <a:defRPr/>
            </a:pPr>
            <a:r>
              <a:rPr lang="en-US" altLang="en-VN" sz="1600" dirty="0">
                <a:solidFill>
                  <a:schemeClr val="bg1"/>
                </a:solidFill>
              </a:rPr>
              <a:t>A relational operation that causes two or more tables with a common domain to be combined into a single table or view</a:t>
            </a:r>
            <a:r>
              <a:rPr kumimoji="1" lang="en-US" altLang="ja-JP" sz="1600" kern="0" dirty="0">
                <a:solidFill>
                  <a:schemeClr val="bg1"/>
                </a:solidFill>
                <a:latin typeface="Segoe UI" panose="020B0502040204020203" pitchFamily="34" charset="0"/>
                <a:ea typeface="メイリオ"/>
                <a:cs typeface="Segoe UI" panose="020B0502040204020203" pitchFamily="34" charset="0"/>
              </a:rPr>
              <a:t>. </a:t>
            </a:r>
          </a:p>
        </p:txBody>
      </p:sp>
      <p:sp>
        <p:nvSpPr>
          <p:cNvPr id="61" name="Rectangle 60">
            <a:extLst>
              <a:ext uri="{FF2B5EF4-FFF2-40B4-BE49-F238E27FC236}">
                <a16:creationId xmlns:a16="http://schemas.microsoft.com/office/drawing/2014/main" id="{CDFBF91F-0140-3A47-BE81-583C780B908D}"/>
              </a:ext>
            </a:extLst>
          </p:cNvPr>
          <p:cNvSpPr/>
          <p:nvPr/>
        </p:nvSpPr>
        <p:spPr>
          <a:xfrm>
            <a:off x="4455454" y="1912794"/>
            <a:ext cx="2760553" cy="1471172"/>
          </a:xfrm>
          <a:prstGeom prst="rect">
            <a:avLst/>
          </a:prstGeom>
        </p:spPr>
        <p:txBody>
          <a:bodyPr wrap="square">
            <a:spAutoFit/>
          </a:bodyPr>
          <a:lstStyle/>
          <a:p>
            <a:pPr eaLnBrk="1" hangingPunct="1">
              <a:lnSpc>
                <a:spcPct val="80000"/>
              </a:lnSpc>
            </a:pPr>
            <a:r>
              <a:rPr lang="en-US" altLang="en-VN" sz="1600" dirty="0">
                <a:solidFill>
                  <a:schemeClr val="bg1"/>
                </a:solidFill>
              </a:rPr>
              <a:t>A join in which the joining condition is based on equality between values in the common columns; common columns appear redundantly in the result table</a:t>
            </a:r>
          </a:p>
        </p:txBody>
      </p:sp>
      <p:sp>
        <p:nvSpPr>
          <p:cNvPr id="62" name="Rectangle 61">
            <a:extLst>
              <a:ext uri="{FF2B5EF4-FFF2-40B4-BE49-F238E27FC236}">
                <a16:creationId xmlns:a16="http://schemas.microsoft.com/office/drawing/2014/main" id="{5C1DA7A2-F508-4E4B-B20C-A639CEBA70C5}"/>
              </a:ext>
            </a:extLst>
          </p:cNvPr>
          <p:cNvSpPr/>
          <p:nvPr/>
        </p:nvSpPr>
        <p:spPr>
          <a:xfrm>
            <a:off x="8045340" y="1902820"/>
            <a:ext cx="2760553" cy="1077218"/>
          </a:xfrm>
          <a:prstGeom prst="rect">
            <a:avLst/>
          </a:prstGeom>
        </p:spPr>
        <p:txBody>
          <a:bodyPr wrap="square">
            <a:spAutoFit/>
          </a:bodyPr>
          <a:lstStyle/>
          <a:p>
            <a:pPr marL="87313" lvl="0">
              <a:defRPr/>
            </a:pPr>
            <a:r>
              <a:rPr lang="en-US" altLang="en-VN" sz="1600" dirty="0">
                <a:solidFill>
                  <a:schemeClr val="bg1"/>
                </a:solidFill>
              </a:rPr>
              <a:t>An </a:t>
            </a:r>
            <a:r>
              <a:rPr lang="en-US" altLang="en-VN" sz="1600" dirty="0" err="1">
                <a:solidFill>
                  <a:schemeClr val="bg1"/>
                </a:solidFill>
              </a:rPr>
              <a:t>equi</a:t>
            </a:r>
            <a:r>
              <a:rPr lang="en-US" altLang="en-VN" sz="1600" dirty="0">
                <a:solidFill>
                  <a:schemeClr val="bg1"/>
                </a:solidFill>
              </a:rPr>
              <a:t>-join in which one of the duplicate columns is eliminated in the result table</a:t>
            </a:r>
            <a:endParaRPr kumimoji="1" lang="en-US" altLang="ja-JP" sz="1600" kern="0" dirty="0">
              <a:solidFill>
                <a:schemeClr val="bg1"/>
              </a:solidFill>
              <a:latin typeface="Segoe UI" panose="020B0502040204020203" pitchFamily="34" charset="0"/>
              <a:ea typeface="メイリオ"/>
              <a:cs typeface="Segoe UI" panose="020B0502040204020203" pitchFamily="34" charset="0"/>
            </a:endParaRPr>
          </a:p>
        </p:txBody>
      </p:sp>
      <p:sp>
        <p:nvSpPr>
          <p:cNvPr id="63" name="Rectangle 62">
            <a:extLst>
              <a:ext uri="{FF2B5EF4-FFF2-40B4-BE49-F238E27FC236}">
                <a16:creationId xmlns:a16="http://schemas.microsoft.com/office/drawing/2014/main" id="{23E81875-9CD7-C344-B759-E9BFC322767E}"/>
              </a:ext>
            </a:extLst>
          </p:cNvPr>
          <p:cNvSpPr/>
          <p:nvPr/>
        </p:nvSpPr>
        <p:spPr>
          <a:xfrm>
            <a:off x="4323586" y="4559155"/>
            <a:ext cx="2760553" cy="1077218"/>
          </a:xfrm>
          <a:prstGeom prst="rect">
            <a:avLst/>
          </a:prstGeom>
        </p:spPr>
        <p:txBody>
          <a:bodyPr wrap="square">
            <a:spAutoFit/>
          </a:bodyPr>
          <a:lstStyle/>
          <a:p>
            <a:pPr marL="87313" lvl="0">
              <a:defRPr/>
            </a:pPr>
            <a:r>
              <a:rPr lang="en-US" altLang="en-VN" sz="1600" dirty="0">
                <a:solidFill>
                  <a:schemeClr val="bg1"/>
                </a:solidFill>
              </a:rPr>
              <a:t>Includes all columns from each table in the join, and an instance for each row of each table</a:t>
            </a:r>
            <a:endParaRPr kumimoji="1" lang="en-US" altLang="ja-JP" sz="1600" kern="0" dirty="0">
              <a:solidFill>
                <a:schemeClr val="bg1"/>
              </a:solidFill>
              <a:latin typeface="Segoe UI" panose="020B0502040204020203" pitchFamily="34" charset="0"/>
              <a:ea typeface="メイリオ"/>
              <a:cs typeface="Segoe UI" panose="020B0502040204020203" pitchFamily="34" charset="0"/>
            </a:endParaRPr>
          </a:p>
        </p:txBody>
      </p:sp>
      <p:sp>
        <p:nvSpPr>
          <p:cNvPr id="64" name="Rectangle 63">
            <a:extLst>
              <a:ext uri="{FF2B5EF4-FFF2-40B4-BE49-F238E27FC236}">
                <a16:creationId xmlns:a16="http://schemas.microsoft.com/office/drawing/2014/main" id="{F0106550-2D18-9248-BBAD-C34F4CE609B2}"/>
              </a:ext>
            </a:extLst>
          </p:cNvPr>
          <p:cNvSpPr/>
          <p:nvPr/>
        </p:nvSpPr>
        <p:spPr>
          <a:xfrm>
            <a:off x="693653" y="4598895"/>
            <a:ext cx="3129008" cy="1668149"/>
          </a:xfrm>
          <a:prstGeom prst="rect">
            <a:avLst/>
          </a:prstGeom>
        </p:spPr>
        <p:txBody>
          <a:bodyPr wrap="square">
            <a:spAutoFit/>
          </a:bodyPr>
          <a:lstStyle/>
          <a:p>
            <a:pPr eaLnBrk="1" hangingPunct="1">
              <a:lnSpc>
                <a:spcPct val="80000"/>
              </a:lnSpc>
            </a:pPr>
            <a:r>
              <a:rPr lang="en-US" altLang="en-VN" sz="1600" dirty="0">
                <a:solidFill>
                  <a:schemeClr val="bg1"/>
                </a:solidFill>
              </a:rPr>
              <a:t>A join in which rows that do not have matching values in common columns are nonetheless included in the result table (as opposed to </a:t>
            </a:r>
            <a:r>
              <a:rPr lang="en-US" altLang="en-VN" sz="1600" i="1" dirty="0">
                <a:solidFill>
                  <a:schemeClr val="bg1"/>
                </a:solidFill>
              </a:rPr>
              <a:t>inner</a:t>
            </a:r>
            <a:r>
              <a:rPr lang="en-US" altLang="en-VN" sz="1600" dirty="0">
                <a:solidFill>
                  <a:schemeClr val="bg1"/>
                </a:solidFill>
              </a:rPr>
              <a:t> join, in which rows must have matching values in order to appear in the result table)</a:t>
            </a:r>
          </a:p>
        </p:txBody>
      </p:sp>
      <p:sp>
        <p:nvSpPr>
          <p:cNvPr id="65" name="Rectangle 64">
            <a:extLst>
              <a:ext uri="{FF2B5EF4-FFF2-40B4-BE49-F238E27FC236}">
                <a16:creationId xmlns:a16="http://schemas.microsoft.com/office/drawing/2014/main" id="{6F2AE9CC-D2C0-F744-B7AE-67B7507C876E}"/>
              </a:ext>
            </a:extLst>
          </p:cNvPr>
          <p:cNvSpPr/>
          <p:nvPr/>
        </p:nvSpPr>
        <p:spPr>
          <a:xfrm>
            <a:off x="8141568" y="4559155"/>
            <a:ext cx="2760553" cy="830997"/>
          </a:xfrm>
          <a:prstGeom prst="rect">
            <a:avLst/>
          </a:prstGeom>
        </p:spPr>
        <p:txBody>
          <a:bodyPr wrap="square">
            <a:spAutoFit/>
          </a:bodyPr>
          <a:lstStyle/>
          <a:p>
            <a:pPr marL="87313" lvl="0">
              <a:defRPr/>
            </a:pPr>
            <a:r>
              <a:rPr lang="en-US" altLang="en-VN" sz="1600" dirty="0">
                <a:solidFill>
                  <a:schemeClr val="bg1"/>
                </a:solidFill>
              </a:rPr>
              <a:t>Matching rows of a table with other rows from the same table</a:t>
            </a:r>
            <a:endParaRPr kumimoji="1" lang="en-US" altLang="ja-JP" sz="1600" kern="0" dirty="0">
              <a:solidFill>
                <a:schemeClr val="bg1"/>
              </a:solidFill>
              <a:latin typeface="Segoe UI" panose="020B0502040204020203" pitchFamily="34" charset="0"/>
              <a:ea typeface="メイリオ"/>
              <a:cs typeface="Segoe UI" panose="020B0502040204020203" pitchFamily="34" charset="0"/>
            </a:endParaRPr>
          </a:p>
        </p:txBody>
      </p:sp>
      <p:sp>
        <p:nvSpPr>
          <p:cNvPr id="4" name="Title 3">
            <a:extLst>
              <a:ext uri="{FF2B5EF4-FFF2-40B4-BE49-F238E27FC236}">
                <a16:creationId xmlns:a16="http://schemas.microsoft.com/office/drawing/2014/main" id="{32C14AD1-2DBB-4F4A-8D00-5F51B9C13E79}"/>
              </a:ext>
            </a:extLst>
          </p:cNvPr>
          <p:cNvSpPr>
            <a:spLocks noGrp="1"/>
          </p:cNvSpPr>
          <p:nvPr>
            <p:ph type="title"/>
          </p:nvPr>
        </p:nvSpPr>
        <p:spPr/>
        <p:txBody>
          <a:bodyPr/>
          <a:lstStyle/>
          <a:p>
            <a:r>
              <a:rPr lang="en-VN" dirty="0"/>
              <a:t>Multi table query</a:t>
            </a:r>
          </a:p>
        </p:txBody>
      </p:sp>
      <p:sp>
        <p:nvSpPr>
          <p:cNvPr id="2" name="Slide Number Placeholder 1">
            <a:extLst>
              <a:ext uri="{FF2B5EF4-FFF2-40B4-BE49-F238E27FC236}">
                <a16:creationId xmlns:a16="http://schemas.microsoft.com/office/drawing/2014/main" id="{A1479401-C1C9-7F45-9ACE-4447DBC356ED}"/>
              </a:ext>
            </a:extLst>
          </p:cNvPr>
          <p:cNvSpPr>
            <a:spLocks noGrp="1"/>
          </p:cNvSpPr>
          <p:nvPr>
            <p:ph type="sldNum" sz="quarter" idx="12"/>
          </p:nvPr>
        </p:nvSpPr>
        <p:spPr/>
        <p:txBody>
          <a:bodyPr/>
          <a:lstStyle/>
          <a:p>
            <a:fld id="{E012F146-47F9-A646-B182-8CC39B8AD32B}" type="slidenum">
              <a:rPr lang="x-none" smtClean="0"/>
              <a:pPr/>
              <a:t>8</a:t>
            </a:fld>
            <a:endParaRPr lang="x-none"/>
          </a:p>
        </p:txBody>
      </p:sp>
      <p:sp>
        <p:nvSpPr>
          <p:cNvPr id="51" name="楕円 39">
            <a:extLst>
              <a:ext uri="{FF2B5EF4-FFF2-40B4-BE49-F238E27FC236}">
                <a16:creationId xmlns:a16="http://schemas.microsoft.com/office/drawing/2014/main" id="{5FCE4B65-BA5C-E44A-8D29-AA56A1659943}"/>
              </a:ext>
            </a:extLst>
          </p:cNvPr>
          <p:cNvSpPr/>
          <p:nvPr/>
        </p:nvSpPr>
        <p:spPr>
          <a:xfrm>
            <a:off x="2929851" y="1163082"/>
            <a:ext cx="1277042" cy="739302"/>
          </a:xfrm>
          <a:prstGeom prst="ellipse">
            <a:avLst/>
          </a:prstGeom>
          <a:solidFill>
            <a:srgbClr val="F3712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kern="0" dirty="0">
                <a:solidFill>
                  <a:schemeClr val="bg1"/>
                </a:solidFill>
                <a:latin typeface="BR Omega" pitchFamily="2" charset="77"/>
                <a:ea typeface="ヒラギノ角ゴ 簡体中文 W3" panose="020B0300000000000000" pitchFamily="34" charset="-128"/>
                <a:cs typeface="Segoe UI" panose="020B0502040204020203" pitchFamily="34" charset="0"/>
              </a:rPr>
              <a:t>J</a:t>
            </a:r>
            <a:r>
              <a:rPr kumimoji="1" lang="en-US" altLang="ja-JP" sz="1800" b="1" i="0" u="none" strike="noStrike" kern="0" cap="none" spc="0" normalizeH="0" baseline="0" noProof="0" dirty="0" err="1">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rPr>
              <a:t>oin</a:t>
            </a:r>
            <a:endParaRPr kumimoji="1" lang="ja-JP" altLang="en-US" sz="1800" b="1" i="0" u="none" strike="noStrike" kern="0" cap="none" spc="0" normalizeH="0" baseline="0" noProof="0" dirty="0">
              <a:ln>
                <a:noFill/>
              </a:ln>
              <a:solidFill>
                <a:schemeClr val="bg1"/>
              </a:solidFill>
              <a:effectLst/>
              <a:uLnTx/>
              <a:uFillTx/>
              <a:latin typeface="BR Omega" pitchFamily="2" charset="77"/>
              <a:ea typeface="ヒラギノ角ゴ 簡体中文 W3" panose="020B0300000000000000" pitchFamily="34" charset="-128"/>
              <a:cs typeface="Segoe UI" panose="020B0502040204020203" pitchFamily="34" charset="0"/>
            </a:endParaRPr>
          </a:p>
        </p:txBody>
      </p:sp>
    </p:spTree>
    <p:extLst>
      <p:ext uri="{BB962C8B-B14F-4D97-AF65-F5344CB8AC3E}">
        <p14:creationId xmlns:p14="http://schemas.microsoft.com/office/powerpoint/2010/main" val="391252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 name="Rounded Rectangle 172">
            <a:extLst>
              <a:ext uri="{FF2B5EF4-FFF2-40B4-BE49-F238E27FC236}">
                <a16:creationId xmlns:a16="http://schemas.microsoft.com/office/drawing/2014/main" id="{D8B18E4C-8011-104D-9CD6-A16285214434}"/>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a:extLst>
              <a:ext uri="{FF2B5EF4-FFF2-40B4-BE49-F238E27FC236}">
                <a16:creationId xmlns:a16="http://schemas.microsoft.com/office/drawing/2014/main" id="{D778F522-9FAB-3F48-93A1-F4F5E9E280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A8015E1E-097E-A34F-B041-7E1C36043C54}"/>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a:extLst>
              <a:ext uri="{FF2B5EF4-FFF2-40B4-BE49-F238E27FC236}">
                <a16:creationId xmlns:a16="http://schemas.microsoft.com/office/drawing/2014/main" id="{7EEE66F7-CD23-4240-B3A4-BE263EC34523}"/>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ounded Rectangle 176">
            <a:extLst>
              <a:ext uri="{FF2B5EF4-FFF2-40B4-BE49-F238E27FC236}">
                <a16:creationId xmlns:a16="http://schemas.microsoft.com/office/drawing/2014/main" id="{DFF92E29-E76E-5B47-AED9-161D1BC7BCE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a:extLst>
              <a:ext uri="{FF2B5EF4-FFF2-40B4-BE49-F238E27FC236}">
                <a16:creationId xmlns:a16="http://schemas.microsoft.com/office/drawing/2014/main" id="{EA47BEBF-9602-2043-9331-AD8DCAF083C8}"/>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DC46C01-D053-3D45-A70B-B0A1E90A6CBE}"/>
              </a:ext>
            </a:extLst>
          </p:cNvPr>
          <p:cNvSpPr>
            <a:spLocks noGrp="1"/>
          </p:cNvSpPr>
          <p:nvPr>
            <p:ph type="title"/>
          </p:nvPr>
        </p:nvSpPr>
        <p:spPr/>
        <p:txBody>
          <a:bodyPr/>
          <a:lstStyle/>
          <a:p>
            <a:r>
              <a:rPr lang="en-VN" dirty="0"/>
              <a:t>Multi table query</a:t>
            </a:r>
          </a:p>
        </p:txBody>
      </p:sp>
      <p:sp>
        <p:nvSpPr>
          <p:cNvPr id="3" name="Slide Number Placeholder 2">
            <a:extLst>
              <a:ext uri="{FF2B5EF4-FFF2-40B4-BE49-F238E27FC236}">
                <a16:creationId xmlns:a16="http://schemas.microsoft.com/office/drawing/2014/main" id="{9D62DD08-1A17-1C41-B6DB-C701A3152CF3}"/>
              </a:ext>
            </a:extLst>
          </p:cNvPr>
          <p:cNvSpPr>
            <a:spLocks noGrp="1"/>
          </p:cNvSpPr>
          <p:nvPr>
            <p:ph type="sldNum" sz="quarter" idx="12"/>
          </p:nvPr>
        </p:nvSpPr>
        <p:spPr/>
        <p:txBody>
          <a:bodyPr/>
          <a:lstStyle/>
          <a:p>
            <a:fld id="{E012F146-47F9-A646-B182-8CC39B8AD32B}" type="slidenum">
              <a:rPr lang="x-none" smtClean="0"/>
              <a:pPr/>
              <a:t>9</a:t>
            </a:fld>
            <a:endParaRPr lang="x-none"/>
          </a:p>
        </p:txBody>
      </p:sp>
      <p:pic>
        <p:nvPicPr>
          <p:cNvPr id="66" name="Picture 4" descr="Noname.jpg">
            <a:extLst>
              <a:ext uri="{FF2B5EF4-FFF2-40B4-BE49-F238E27FC236}">
                <a16:creationId xmlns:a16="http://schemas.microsoft.com/office/drawing/2014/main" id="{8E50C376-F348-EC4C-9D1B-9F4ED85E16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0542" y="1763042"/>
            <a:ext cx="6573329" cy="34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SQL JOINS">
            <a:extLst>
              <a:ext uri="{FF2B5EF4-FFF2-40B4-BE49-F238E27FC236}">
                <a16:creationId xmlns:a16="http://schemas.microsoft.com/office/drawing/2014/main" id="{99EF467E-EEB6-3842-99DD-FCEEE174C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433" y="1253654"/>
            <a:ext cx="3671846" cy="4853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598744"/>
      </p:ext>
    </p:extLst>
  </p:cSld>
  <p:clrMapOvr>
    <a:masterClrMapping/>
  </p:clrMapOvr>
</p:sld>
</file>

<file path=ppt/theme/theme1.xml><?xml version="1.0" encoding="utf-8"?>
<a:theme xmlns:a="http://schemas.openxmlformats.org/drawingml/2006/main" name="Office Theme">
  <a:themeElements>
    <a:clrScheme name="Custom 1">
      <a:dk1>
        <a:srgbClr val="034EA2"/>
      </a:dk1>
      <a:lt1>
        <a:sysClr val="window" lastClr="FFFFFF"/>
      </a:lt1>
      <a:dk2>
        <a:srgbClr val="19226D"/>
      </a:dk2>
      <a:lt2>
        <a:srgbClr val="F37021"/>
      </a:lt2>
      <a:accent1>
        <a:srgbClr val="33B2C1"/>
      </a:accent1>
      <a:accent2>
        <a:srgbClr val="50B848"/>
      </a:accent2>
      <a:accent3>
        <a:srgbClr val="F2F2F2"/>
      </a:accent3>
      <a:accent4>
        <a:srgbClr val="BFBFBF"/>
      </a:accent4>
      <a:accent5>
        <a:srgbClr val="171616"/>
      </a:accent5>
      <a:accent6>
        <a:srgbClr val="AEABAB"/>
      </a:accent6>
      <a:hlink>
        <a:srgbClr val="F37021"/>
      </a:hlink>
      <a:folHlink>
        <a:srgbClr val="F37021"/>
      </a:folHlink>
    </a:clrScheme>
    <a:fontScheme name="FPT Software temp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12048</TotalTime>
  <Words>2053</Words>
  <Application>Microsoft Office PowerPoint</Application>
  <PresentationFormat>Màn hình rộng</PresentationFormat>
  <Paragraphs>729</Paragraphs>
  <Slides>43</Slides>
  <Notes>5</Notes>
  <HiddenSlides>0</HiddenSlides>
  <MMClips>0</MMClips>
  <ScaleCrop>false</ScaleCrop>
  <HeadingPairs>
    <vt:vector size="6" baseType="variant">
      <vt:variant>
        <vt:lpstr>Phông được Dùng</vt:lpstr>
      </vt:variant>
      <vt:variant>
        <vt:i4>14</vt:i4>
      </vt:variant>
      <vt:variant>
        <vt:lpstr>Chủ đề</vt:lpstr>
      </vt:variant>
      <vt:variant>
        <vt:i4>1</vt:i4>
      </vt:variant>
      <vt:variant>
        <vt:lpstr>Tiêu đề Bản chiếu</vt:lpstr>
      </vt:variant>
      <vt:variant>
        <vt:i4>43</vt:i4>
      </vt:variant>
    </vt:vector>
  </HeadingPairs>
  <TitlesOfParts>
    <vt:vector size="58" baseType="lpstr">
      <vt:lpstr>Meiryo</vt:lpstr>
      <vt:lpstr>-apple-system</vt:lpstr>
      <vt:lpstr>arial</vt:lpstr>
      <vt:lpstr>arial</vt:lpstr>
      <vt:lpstr>BR Omega</vt:lpstr>
      <vt:lpstr>BR Omega VN</vt:lpstr>
      <vt:lpstr>Calibri</vt:lpstr>
      <vt:lpstr>Open Sans</vt:lpstr>
      <vt:lpstr>Segoe UI</vt:lpstr>
      <vt:lpstr>SFMono-Regular</vt:lpstr>
      <vt:lpstr>Tahoma</vt:lpstr>
      <vt:lpstr>Times New Roman</vt:lpstr>
      <vt:lpstr>ui-monospace</vt:lpstr>
      <vt:lpstr>urw-din</vt:lpstr>
      <vt:lpstr>Office Theme</vt:lpstr>
      <vt:lpstr>Bản trình bày PowerPoint</vt:lpstr>
      <vt:lpstr>Bản trình bày PowerPoint</vt:lpstr>
      <vt:lpstr>Bản trình bày PowerPoint</vt:lpstr>
      <vt:lpstr>Bản trình bày PowerPoint</vt:lpstr>
      <vt:lpstr>Bản trình bày PowerPoint</vt:lpstr>
      <vt:lpstr>Aggregate Function</vt:lpstr>
      <vt:lpstr>Aggregate Function</vt:lpstr>
      <vt:lpstr>Multi table query</vt:lpstr>
      <vt:lpstr>Multi table query</vt:lpstr>
      <vt:lpstr>Multi table query</vt:lpstr>
      <vt:lpstr>Multi table using subquery</vt:lpstr>
      <vt:lpstr>PIVOT</vt:lpstr>
      <vt:lpstr>Bản trình bày PowerPoint</vt:lpstr>
      <vt:lpstr>DB Module</vt:lpstr>
      <vt:lpstr>Dimensions</vt:lpstr>
      <vt:lpstr>Dimensions Exercise</vt:lpstr>
      <vt:lpstr>Bản trình bày PowerPoint</vt:lpstr>
      <vt:lpstr>Dimensions Exercise</vt:lpstr>
      <vt:lpstr>Bản trình bày PowerPoint</vt:lpstr>
      <vt:lpstr>Dimensions Exercise</vt:lpstr>
      <vt:lpstr>Bản trình bày PowerPoint</vt:lpstr>
      <vt:lpstr>Finance</vt:lpstr>
      <vt:lpstr>Finance Exercise</vt:lpstr>
      <vt:lpstr>Bản trình bày PowerPoint</vt:lpstr>
      <vt:lpstr>Inventory</vt:lpstr>
      <vt:lpstr>Inventory Exercise</vt:lpstr>
      <vt:lpstr>Bản trình bày PowerPoint</vt:lpstr>
      <vt:lpstr>Inventory Exercise</vt:lpstr>
      <vt:lpstr>Bản trình bày PowerPoint</vt:lpstr>
      <vt:lpstr>Internet Sales</vt:lpstr>
      <vt:lpstr>Inventory Exercise</vt:lpstr>
      <vt:lpstr>Bản trình bày PowerPoint</vt:lpstr>
      <vt:lpstr>Inventory Exercise</vt:lpstr>
      <vt:lpstr>Bản trình bày PowerPoint</vt:lpstr>
      <vt:lpstr>Reseller Sales</vt:lpstr>
      <vt:lpstr>Reseller Sales Exercise</vt:lpstr>
      <vt:lpstr>Bản trình bày PowerPoint</vt:lpstr>
      <vt:lpstr>Bản trình bày PowerPoint</vt:lpstr>
      <vt:lpstr>1. Subquery vs Join</vt:lpstr>
      <vt:lpstr>2. Performance with Join</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dc:creator>
  <cp:lastModifiedBy>Hieu Nguyen Minh</cp:lastModifiedBy>
  <cp:revision>162</cp:revision>
  <dcterms:created xsi:type="dcterms:W3CDTF">2021-11-26T03:15:35Z</dcterms:created>
  <dcterms:modified xsi:type="dcterms:W3CDTF">2023-10-16T02:11:10Z</dcterms:modified>
</cp:coreProperties>
</file>